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7704901475593747E-2"/>
          <c:y val="4.4485187085643002E-2"/>
          <c:w val="0.88664138328064634"/>
          <c:h val="0.92092210355360005"/>
        </c:manualLayout>
      </c:layout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10738.4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8762.7999999999993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7878.6</c:v>
                </c:pt>
              </c:numCache>
            </c:numRef>
          </c:val>
        </c:ser>
        <c:overlap val="100"/>
        <c:axId val="136377856"/>
        <c:axId val="136379392"/>
      </c:barChart>
      <c:catAx>
        <c:axId val="136377856"/>
        <c:scaling>
          <c:orientation val="minMax"/>
        </c:scaling>
        <c:delete val="1"/>
        <c:axPos val="b"/>
        <c:numFmt formatCode="General" sourceLinked="1"/>
        <c:tickLblPos val="none"/>
        <c:crossAx val="136379392"/>
        <c:crosses val="autoZero"/>
        <c:auto val="1"/>
        <c:lblAlgn val="ctr"/>
        <c:lblOffset val="100"/>
      </c:catAx>
      <c:valAx>
        <c:axId val="136379392"/>
        <c:scaling>
          <c:orientation val="minMax"/>
        </c:scaling>
        <c:axPos val="l"/>
        <c:majorGridlines/>
        <c:numFmt formatCode="General" sourceLinked="1"/>
        <c:tickLblPos val="nextTo"/>
        <c:crossAx val="136377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81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135.1</c:v>
                </c:pt>
                <c:pt idx="2">
                  <c:v>155.80000000000001</c:v>
                </c:pt>
                <c:pt idx="3">
                  <c:v>158.30000000000001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80</c:v>
                </c:pt>
                <c:pt idx="2">
                  <c:v>83.2</c:v>
                </c:pt>
                <c:pt idx="3">
                  <c:v>86.5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931.6</c:v>
                </c:pt>
                <c:pt idx="2">
                  <c:v>913.7</c:v>
                </c:pt>
                <c:pt idx="3">
                  <c:v>913.7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153.4</c:v>
                </c:pt>
                <c:pt idx="2">
                  <c:v>159.6</c:v>
                </c:pt>
                <c:pt idx="3">
                  <c:v>136.80000000000001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2023 г.</c:v>
                </c:pt>
                <c:pt idx="3">
                  <c:v>2024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2.6</c:v>
                </c:pt>
                <c:pt idx="2">
                  <c:v>2.7</c:v>
                </c:pt>
                <c:pt idx="3">
                  <c:v>2.8</c:v>
                </c:pt>
              </c:numCache>
            </c:numRef>
          </c:val>
        </c:ser>
        <c:shape val="cylinder"/>
        <c:axId val="106314752"/>
        <c:axId val="106328832"/>
        <c:axId val="0"/>
      </c:bar3DChart>
      <c:catAx>
        <c:axId val="106314752"/>
        <c:scaling>
          <c:orientation val="minMax"/>
        </c:scaling>
        <c:axPos val="b"/>
        <c:numFmt formatCode="General" sourceLinked="0"/>
        <c:tickLblPos val="nextTo"/>
        <c:crossAx val="106328832"/>
        <c:crosses val="autoZero"/>
        <c:auto val="1"/>
        <c:lblAlgn val="ctr"/>
        <c:lblOffset val="100"/>
      </c:catAx>
      <c:valAx>
        <c:axId val="106328832"/>
        <c:scaling>
          <c:orientation val="minMax"/>
        </c:scaling>
        <c:axPos val="l"/>
        <c:majorGridlines/>
        <c:numFmt formatCode="General" sourceLinked="1"/>
        <c:tickLblPos val="nextTo"/>
        <c:crossAx val="106314752"/>
        <c:crosses val="autoZero"/>
        <c:crossBetween val="between"/>
      </c:valAx>
    </c:plotArea>
    <c:legend>
      <c:legendPos val="r"/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271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7790.5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6163.3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2024г.</c:v>
                </c:pt>
                <c:pt idx="2">
                  <c:v>2025 г.</c:v>
                </c:pt>
                <c:pt idx="3">
                  <c:v>2026г.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5697.4</c:v>
                </c:pt>
              </c:numCache>
            </c:numRef>
          </c:val>
        </c:ser>
        <c:overlap val="100"/>
        <c:axId val="142617216"/>
        <c:axId val="142623104"/>
      </c:barChart>
      <c:catAx>
        <c:axId val="142617216"/>
        <c:scaling>
          <c:orientation val="minMax"/>
        </c:scaling>
        <c:axPos val="b"/>
        <c:numFmt formatCode="General" sourceLinked="1"/>
        <c:tickLblPos val="nextTo"/>
        <c:crossAx val="142623104"/>
        <c:crosses val="autoZero"/>
        <c:auto val="1"/>
        <c:lblAlgn val="ctr"/>
        <c:lblOffset val="100"/>
      </c:catAx>
      <c:valAx>
        <c:axId val="142623104"/>
        <c:scaling>
          <c:orientation val="minMax"/>
        </c:scaling>
        <c:axPos val="l"/>
        <c:majorGridlines/>
        <c:numFmt formatCode="General" sourceLinked="1"/>
        <c:tickLblPos val="nextTo"/>
        <c:crossAx val="1426172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9095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214338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0"/>
            <a:ext cx="8715404" cy="357187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Веселовского сельского поселения Дубовского района на 202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год и на плановый период 202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и 202</a:t>
            </a:r>
            <a:r>
              <a:rPr lang="en-US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</a:t>
            </a:r>
            <a:r>
              <a:rPr lang="ru-RU" altLang="ru-RU" sz="32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130900"/>
              </p:ext>
            </p:extLst>
          </p:nvPr>
        </p:nvGraphicFramePr>
        <p:xfrm>
          <a:off x="35497" y="1122680"/>
          <a:ext cx="8751345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7790,5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6163,3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5697,4</a:t>
                      </a:r>
                      <a:endParaRPr lang="ru-RU" sz="14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5948,9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4752,4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4878,8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111,8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21,4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103,6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88,6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246,3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155,1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967,0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948,7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436,7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ВЕСЕЛОВСКОГО СЕЛЬСКОГО ПОСЕЛЕНИЯ НА 2022-2024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3409803727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ВЕСЕЛОВСКОГО СЕЛЬСКОГО ПОСЕЛЕНИЯ НА 2024-2026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 на 2024 год и на плановый период 2025 и 2026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6417955"/>
              </p:ext>
            </p:extLst>
          </p:nvPr>
        </p:nvGraphicFramePr>
        <p:xfrm>
          <a:off x="395536" y="1663912"/>
          <a:ext cx="8496945" cy="5965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2026г.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10483,6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8737,0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7878,6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Веселовского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924,5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86,0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86,0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 « Обеспечение общественного порядка и противодействие преступности»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29,5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7,0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и туризма»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1245,0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1151,5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1151,2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 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41,2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транспортной системы»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63,1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6923536"/>
              </p:ext>
            </p:extLst>
          </p:nvPr>
        </p:nvGraphicFramePr>
        <p:xfrm>
          <a:off x="107504" y="2204864"/>
          <a:ext cx="8676456" cy="341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1005499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2026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8188,4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7025,4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6131,1</a:t>
                      </a:r>
                      <a:endParaRPr lang="ru-RU" sz="18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развитие эффективности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1,0</a:t>
                      </a:r>
                      <a:endParaRPr lang="ru-RU" sz="18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33,0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20,0</a:t>
                      </a:r>
                      <a:endParaRPr lang="ru-RU" sz="18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203,7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384,0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580,4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ВЕСЕЛОВСКОГО сельского поселения и непрограммным направлениям деятельности, на 2024 год и на плановый период 2025 и 2026 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(ПРОДОЛЖЕНИЕ)3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Дотация бюджетам на поддержку мер по обеспечению сбалансированности бюджетов на 2024 год и на плановый период 2025 – 2026 годов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79637747"/>
              </p:ext>
            </p:extLst>
          </p:nvPr>
        </p:nvGraphicFramePr>
        <p:xfrm>
          <a:off x="214282" y="1214422"/>
          <a:ext cx="8712966" cy="54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844"/>
                <a:gridCol w="2357454"/>
                <a:gridCol w="2357454"/>
                <a:gridCol w="2320214"/>
              </a:tblGrid>
              <a:tr h="10715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2025г.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2026г.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Дотация бюджетам  сельских поселений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7030A0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rgbClr val="7030A0"/>
                          </a:solidFill>
                        </a:rPr>
                        <a:t> поддержку мер по обеспечению сбалансированности бюджетов</a:t>
                      </a:r>
                      <a:endParaRPr lang="ru-RU" sz="1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310,6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7030A0"/>
                          </a:solidFill>
                        </a:rPr>
                        <a:t>0,0</a:t>
                      </a:r>
                      <a:endParaRPr lang="ru-RU" sz="1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69127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                        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             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Адрес: 347422, Ростовская область,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Дубовский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район, 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х.Веселый ул. Октябрьская 40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sp09095@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donpac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.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ru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Телефон: 8 (86377) 5-43-85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Веселовского сельского поселения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Уважаемые жители Веселовского сельского поселения!	</a:t>
            </a:r>
            <a:endParaRPr lang="ru-RU" alt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2024-2026 годы.</a:t>
            </a:r>
            <a:endParaRPr lang="ru-RU" alt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Веселовского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Бюджет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Веселовского сельского поселения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Дубовского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района на 2024 год и на плановый период 2025 и 2026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Соответствие финансовых возможностей Веселовского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0070C0"/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785794"/>
            <a:ext cx="8072494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это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b="1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64291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7686" y="2857496"/>
            <a:ext cx="374441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736"/>
            <a:ext cx="3071802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Веселовского сельского поселения на 2024-2026 Гг.</a:t>
            </a:r>
            <a:r>
              <a:rPr lang="en-US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21431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10738,4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10738,4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2025г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8762,8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8762,8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2026г.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8062,8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8062,8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ВЕСЕЛОВСКОГО СЕЛЬСКОГО ПОСЕЛЕНИЯ НА 2024 -2026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7085993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357322"/>
                <a:gridCol w="1071570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2025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2026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1663,1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1692,5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1660,8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179,7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190,4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143,2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213,8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222,1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1106,9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168,4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175,1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182,1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3,5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9075,3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7070,3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6402,0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10738,4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8762,8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8062,8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ВЕСЕЛОВСКОГО СЕЛЬСКОГО ПОСЕЛЕНИЯ НА 2024-2026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83653359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ВЕСЕЛОВСКОГО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427422874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1204</TotalTime>
  <Words>792</Words>
  <Application>Microsoft Office PowerPoint</Application>
  <PresentationFormat>Экран (4:3)</PresentationFormat>
  <Paragraphs>245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Бюджет  Веселовского сельского поселения Дубовского района на 2024 год и на плановый период 2025 и 2026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127</cp:revision>
  <dcterms:created xsi:type="dcterms:W3CDTF">2017-12-11T11:43:42Z</dcterms:created>
  <dcterms:modified xsi:type="dcterms:W3CDTF">2024-01-24T12:10:40Z</dcterms:modified>
</cp:coreProperties>
</file>