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5" r:id="rId4"/>
    <p:sldId id="269" r:id="rId5"/>
    <p:sldId id="271" r:id="rId6"/>
    <p:sldId id="261" r:id="rId7"/>
    <p:sldId id="262" r:id="rId8"/>
    <p:sldId id="263" r:id="rId9"/>
    <p:sldId id="267" r:id="rId10"/>
    <p:sldId id="264" r:id="rId11"/>
    <p:sldId id="266" r:id="rId12"/>
    <p:sldId id="270" r:id="rId13"/>
    <p:sldId id="272" r:id="rId14"/>
    <p:sldId id="268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7704901475593747E-2"/>
          <c:y val="4.4485187085643016E-2"/>
          <c:w val="0.88664138328064646"/>
          <c:h val="0.92092210355360005"/>
        </c:manualLayout>
      </c:layout>
      <c:bar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10738.4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8762.7999999999975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cat>
            <c:numRef>
              <c:f>Лист1!$A$2:$A$5</c:f>
              <c:numCache>
                <c:formatCode>General</c:formatCode>
                <c:ptCount val="4"/>
                <c:pt idx="1">
                  <c:v>2024</c:v>
                </c:pt>
                <c:pt idx="2">
                  <c:v>2025</c:v>
                </c:pt>
                <c:pt idx="3">
                  <c:v>2026</c:v>
                </c:pt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7878.6</c:v>
                </c:pt>
              </c:numCache>
            </c:numRef>
          </c:val>
        </c:ser>
        <c:overlap val="100"/>
        <c:axId val="113414912"/>
        <c:axId val="113416064"/>
      </c:barChart>
      <c:catAx>
        <c:axId val="113414912"/>
        <c:scaling>
          <c:orientation val="minMax"/>
        </c:scaling>
        <c:delete val="1"/>
        <c:axPos val="b"/>
        <c:numFmt formatCode="General" sourceLinked="1"/>
        <c:tickLblPos val="none"/>
        <c:crossAx val="113416064"/>
        <c:crosses val="autoZero"/>
        <c:auto val="1"/>
        <c:lblAlgn val="ctr"/>
        <c:lblOffset val="100"/>
      </c:catAx>
      <c:valAx>
        <c:axId val="113416064"/>
        <c:scaling>
          <c:orientation val="minMax"/>
        </c:scaling>
        <c:axPos val="l"/>
        <c:majorGridlines/>
        <c:numFmt formatCode="General" sourceLinked="1"/>
        <c:tickLblPos val="nextTo"/>
        <c:crossAx val="11341491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8.4578171112505249E-2"/>
          <c:y val="3.7787611739412676E-2"/>
          <c:w val="0.65873399573963398"/>
          <c:h val="0.8797197060382482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Налоги НДФЛ,доходы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135.1</c:v>
                </c:pt>
                <c:pt idx="2">
                  <c:v>155.80000000000001</c:v>
                </c:pt>
                <c:pt idx="3">
                  <c:v>158.30000000000001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физ. Лиц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120</c:v>
                </c:pt>
                <c:pt idx="2">
                  <c:v>120</c:v>
                </c:pt>
                <c:pt idx="3">
                  <c:v>120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80</c:v>
                </c:pt>
                <c:pt idx="2">
                  <c:v>83.2</c:v>
                </c:pt>
                <c:pt idx="3">
                  <c:v>86.5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Земельный налог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1">
                  <c:v>931.6</c:v>
                </c:pt>
                <c:pt idx="2">
                  <c:v>913.7</c:v>
                </c:pt>
                <c:pt idx="3">
                  <c:v>913.7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Гос.пошлина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1">
                  <c:v>2.6</c:v>
                </c:pt>
                <c:pt idx="2">
                  <c:v>2.7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импользования имущества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1">
                  <c:v>153.4</c:v>
                </c:pt>
                <c:pt idx="2">
                  <c:v>159.6</c:v>
                </c:pt>
                <c:pt idx="3">
                  <c:v>136.80000000000001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Штрафы, санкции, возмещения ущерба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2022 г.</c:v>
                </c:pt>
                <c:pt idx="2">
                  <c:v>2023 г.</c:v>
                </c:pt>
                <c:pt idx="3">
                  <c:v>2024 г.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1">
                  <c:v>2.6</c:v>
                </c:pt>
                <c:pt idx="2">
                  <c:v>2.7</c:v>
                </c:pt>
                <c:pt idx="3">
                  <c:v>2.8</c:v>
                </c:pt>
              </c:numCache>
            </c:numRef>
          </c:val>
        </c:ser>
        <c:shape val="cylinder"/>
        <c:axId val="150079360"/>
        <c:axId val="150080896"/>
        <c:axId val="0"/>
      </c:bar3DChart>
      <c:catAx>
        <c:axId val="150079360"/>
        <c:scaling>
          <c:orientation val="minMax"/>
        </c:scaling>
        <c:axPos val="b"/>
        <c:numFmt formatCode="General" sourceLinked="0"/>
        <c:tickLblPos val="nextTo"/>
        <c:crossAx val="150080896"/>
        <c:crosses val="autoZero"/>
        <c:auto val="1"/>
        <c:lblAlgn val="ctr"/>
        <c:lblOffset val="100"/>
      </c:catAx>
      <c:valAx>
        <c:axId val="150080896"/>
        <c:scaling>
          <c:orientation val="minMax"/>
        </c:scaling>
        <c:axPos val="l"/>
        <c:majorGridlines/>
        <c:numFmt formatCode="General" sourceLinked="1"/>
        <c:tickLblPos val="nextTo"/>
        <c:crossAx val="15007936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5062100590686265"/>
          <c:y val="2.3340025787163602E-2"/>
          <c:w val="0.24868313728569891"/>
          <c:h val="0.97665984917944282"/>
        </c:manualLayout>
      </c:layout>
      <c:spPr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2024г.</c:v>
                </c:pt>
                <c:pt idx="2">
                  <c:v>2025 г.</c:v>
                </c:pt>
                <c:pt idx="3">
                  <c:v>2026г.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7790.5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2024г.</c:v>
                </c:pt>
                <c:pt idx="2">
                  <c:v>2025 г.</c:v>
                </c:pt>
                <c:pt idx="3">
                  <c:v>2026г.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6163.3</c:v>
                </c:pt>
              </c:numCache>
            </c:numRef>
          </c:val>
        </c:ser>
        <c:ser>
          <c:idx val="3"/>
          <c:order val="2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cat>
            <c:strRef>
              <c:f>Лист1!$A$2:$A$5</c:f>
              <c:strCache>
                <c:ptCount val="4"/>
                <c:pt idx="1">
                  <c:v>2024г.</c:v>
                </c:pt>
                <c:pt idx="2">
                  <c:v>2025 г.</c:v>
                </c:pt>
                <c:pt idx="3">
                  <c:v>2026г.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5697.4</c:v>
                </c:pt>
              </c:numCache>
            </c:numRef>
          </c:val>
        </c:ser>
        <c:overlap val="100"/>
        <c:axId val="150061056"/>
        <c:axId val="150062592"/>
      </c:barChart>
      <c:catAx>
        <c:axId val="150061056"/>
        <c:scaling>
          <c:orientation val="minMax"/>
        </c:scaling>
        <c:axPos val="b"/>
        <c:numFmt formatCode="General" sourceLinked="1"/>
        <c:tickLblPos val="nextTo"/>
        <c:crossAx val="150062592"/>
        <c:crosses val="autoZero"/>
        <c:auto val="1"/>
        <c:lblAlgn val="ctr"/>
        <c:lblOffset val="100"/>
      </c:catAx>
      <c:valAx>
        <c:axId val="150062592"/>
        <c:scaling>
          <c:orientation val="minMax"/>
        </c:scaling>
        <c:axPos val="l"/>
        <c:majorGridlines/>
        <c:numFmt formatCode="General" sourceLinked="1"/>
        <c:tickLblPos val="nextTo"/>
        <c:crossAx val="1500610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F2C57-D4E6-4585-AE20-A8A0F1C0241B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8701B-752D-4BE0-9DF8-2D3459FB12D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942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34148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790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A8701B-752D-4BE0-9DF8-2D3459FB12D5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255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p09095@yandex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Хеда\Desktop\NHigCjuNMj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346" y="-214338"/>
            <a:ext cx="913994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0"/>
            <a:ext cx="8715404" cy="3571876"/>
          </a:xfrm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Веселовского сельского поселения Дубовского района на 202</a:t>
            </a:r>
            <a:r>
              <a:rPr lang="en-US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год и на плановый период 202</a:t>
            </a:r>
            <a:r>
              <a:rPr lang="en-US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и 202</a:t>
            </a:r>
            <a:r>
              <a:rPr lang="en-US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lang="ru-RU" altLang="ru-RU" sz="32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годов</a:t>
            </a:r>
            <a: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  <a:t/>
            </a:r>
            <a:br>
              <a:rPr lang="ru-RU" altLang="ru-RU" sz="3000" b="1" dirty="0" smtClean="0">
                <a:solidFill>
                  <a:srgbClr val="C0504D">
                    <a:lumMod val="75000"/>
                  </a:srgbClr>
                </a:solidFill>
                <a:latin typeface="Calibri" pitchFamily="34" charset="0"/>
                <a:ea typeface="+mn-ea"/>
                <a:cs typeface="+mn-cs"/>
              </a:rPr>
            </a:br>
            <a:endParaRPr lang="ru-RU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AutoShape 2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028" name="AutoShape 4" descr="https://pp.userapi.com/c834402/v834402831/40943/NHigCjuNMjo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4130900"/>
              </p:ext>
            </p:extLst>
          </p:nvPr>
        </p:nvGraphicFramePr>
        <p:xfrm>
          <a:off x="35497" y="1122680"/>
          <a:ext cx="8751345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48"/>
                <a:gridCol w="208280"/>
                <a:gridCol w="1253001"/>
                <a:gridCol w="1214446"/>
                <a:gridCol w="1071570"/>
              </a:tblGrid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2021</a:t>
                      </a:r>
                      <a:r>
                        <a:rPr lang="ru-RU" sz="1400" baseline="0" dirty="0" smtClean="0"/>
                        <a:t>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2022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2023г.</a:t>
                      </a:r>
                      <a:endParaRPr lang="ru-RU" sz="1400" dirty="0"/>
                    </a:p>
                  </a:txBody>
                  <a:tcPr/>
                </a:tc>
              </a:tr>
              <a:tr h="249848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РАСХОДЫ, всего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7790,5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6163,3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5697,4</a:t>
                      </a:r>
                      <a:endParaRPr lang="ru-RU" sz="1400" b="1" dirty="0"/>
                    </a:p>
                  </a:txBody>
                  <a:tcPr/>
                </a:tc>
              </a:tr>
              <a:tr h="2307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 том числе: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28600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Общегосударственные вопросы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5948,9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4752,4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4878,8</a:t>
                      </a:r>
                      <a:endParaRPr lang="ru-RU" sz="1400" dirty="0"/>
                    </a:p>
                  </a:txBody>
                  <a:tcPr/>
                </a:tc>
              </a:tr>
              <a:tr h="2692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оборона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104,8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108,1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111,8</a:t>
                      </a:r>
                      <a:endParaRPr lang="ru-RU" sz="1400" dirty="0"/>
                    </a:p>
                  </a:txBody>
                  <a:tcPr/>
                </a:tc>
              </a:tr>
              <a:tr h="3244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безопасность и правоохранительная деятельность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21,4</a:t>
                      </a:r>
                      <a:endParaRPr lang="ru-RU" sz="1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Национальная экономика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103,6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88,6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88,6</a:t>
                      </a:r>
                      <a:endParaRPr lang="ru-RU" sz="1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Жилищно-коммунальное хозяйство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402,5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155,1</a:t>
                      </a:r>
                      <a:endParaRPr lang="ru-RU" sz="1400" dirty="0"/>
                    </a:p>
                  </a:txBody>
                  <a:tcPr/>
                </a:tc>
              </a:tr>
              <a:tr h="25449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Образование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5,0</a:t>
                      </a:r>
                      <a:endParaRPr lang="ru-RU" sz="1400" dirty="0"/>
                    </a:p>
                  </a:txBody>
                  <a:tcPr/>
                </a:tc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Культура, кинематография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967,0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948,7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436,7</a:t>
                      </a:r>
                      <a:endParaRPr lang="ru-RU" sz="1400" dirty="0"/>
                    </a:p>
                  </a:txBody>
                  <a:tcPr/>
                </a:tc>
              </a:tr>
              <a:tr h="292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Здравоохранение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5943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Социальная политика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230,7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42664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Физическая культура и спорт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1538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Средства массовой информации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28113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Обслуживание государственного и муниципального долга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  <a:tr h="49588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Межбюджетные трансферты общего характера бюджетам бюджетной системы РФ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ОБЪЕМ РАСХОДОВ БЮДЖЕТА ВЕСЕЛОВСКОГО СЕЛЬСКОГО ПОСЕЛЕНИЯ НА 2022-2024 ГОДЫ (тыс.рублей)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409803727"/>
              </p:ext>
            </p:extLst>
          </p:nvPr>
        </p:nvGraphicFramePr>
        <p:xfrm>
          <a:off x="899592" y="1340768"/>
          <a:ext cx="727280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59632" y="476672"/>
            <a:ext cx="74523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РАСХОДОВ БЮДЖЕТА ВЕСЕЛОВСКОГО СЕЛЬСКОГО ПОСЕЛЕНИЯ НА 2024-2026 ГОДЫ (ТЫС.РУБ.)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0992" y="260648"/>
            <a:ext cx="9073008" cy="144655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ВЕСЕЛОВСКОГО сельского поселения и непрограммным направлениям деятельности на 2024 год и на плановый период 2025 и 2026 годов (Тыс.руб.)</a:t>
            </a:r>
            <a:endParaRPr lang="ru-RU" sz="2200" b="1" cap="all" dirty="0">
              <a:ln w="0"/>
              <a:solidFill>
                <a:schemeClr val="tx2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6417955"/>
              </p:ext>
            </p:extLst>
          </p:nvPr>
        </p:nvGraphicFramePr>
        <p:xfrm>
          <a:off x="395536" y="1663912"/>
          <a:ext cx="8496945" cy="5965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084"/>
                <a:gridCol w="1049066"/>
                <a:gridCol w="979128"/>
                <a:gridCol w="943667"/>
              </a:tblGrid>
              <a:tr h="352425">
                <a:tc>
                  <a:txBody>
                    <a:bodyPr/>
                    <a:lstStyle/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2024</a:t>
                      </a:r>
                      <a:r>
                        <a:rPr lang="ru-RU" sz="1900" baseline="0" dirty="0" smtClean="0"/>
                        <a:t> 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2025 г.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2026г.</a:t>
                      </a:r>
                      <a:endParaRPr lang="ru-RU" sz="1900" dirty="0"/>
                    </a:p>
                  </a:txBody>
                  <a:tcPr/>
                </a:tc>
              </a:tr>
              <a:tr h="391216">
                <a:tc>
                  <a:txBody>
                    <a:bodyPr/>
                    <a:lstStyle/>
                    <a:p>
                      <a:r>
                        <a:rPr lang="ru-RU" sz="19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ВСЕГО: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10483,6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8737,0</a:t>
                      </a:r>
                      <a:endParaRPr lang="ru-RU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dirty="0" smtClean="0"/>
                        <a:t>7878,6</a:t>
                      </a:r>
                      <a:endParaRPr lang="ru-RU" sz="1900" b="1" dirty="0"/>
                    </a:p>
                  </a:txBody>
                  <a:tcPr/>
                </a:tc>
              </a:tr>
              <a:tr h="118863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«Обеспечение качественными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жилищно-коммунальными услугами населения Веселовского сельского поселения на 2019-2030 годы»</a:t>
                      </a:r>
                    </a:p>
                    <a:p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924,5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86,0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86,0</a:t>
                      </a:r>
                      <a:endParaRPr lang="ru-RU" sz="1900" dirty="0"/>
                    </a:p>
                  </a:txBody>
                  <a:tcPr/>
                </a:tc>
              </a:tr>
              <a:tr h="742480">
                <a:tc>
                  <a:txBody>
                    <a:bodyPr/>
                    <a:lstStyle/>
                    <a:p>
                      <a:r>
                        <a:rPr lang="ru-RU" sz="19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 « Обеспечение общественного порядка и противодействие преступности»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8,0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3,0</a:t>
                      </a:r>
                      <a:endParaRPr lang="ru-RU" sz="1900" dirty="0"/>
                    </a:p>
                  </a:txBody>
                  <a:tcPr/>
                </a:tc>
              </a:tr>
              <a:tr h="74248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"Защита населения и территории</a:t>
                      </a:r>
                    </a:p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от чрезвычайных , ситуаций, обеспечение пожарной безопасности людей на водных объектах»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29,5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7,0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7,0</a:t>
                      </a:r>
                      <a:endParaRPr lang="ru-RU" sz="1900" dirty="0"/>
                    </a:p>
                  </a:txBody>
                  <a:tcPr/>
                </a:tc>
              </a:tr>
              <a:tr h="439560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культуры и туризма»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1245,0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1151,5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1151,2</a:t>
                      </a:r>
                      <a:endParaRPr lang="ru-RU" sz="1900" dirty="0"/>
                    </a:p>
                  </a:txBody>
                  <a:tcPr/>
                </a:tc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«Охрана окружающей среды и рациональное природопользование»</a:t>
                      </a:r>
                      <a:endParaRPr lang="ru-RU" sz="1900" b="1" i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41,2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/>
                        <a:t>20,0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20,0</a:t>
                      </a:r>
                      <a:endParaRPr lang="ru-RU" sz="1900" dirty="0"/>
                    </a:p>
                  </a:txBody>
                  <a:tcPr/>
                </a:tc>
              </a:tr>
              <a:tr h="551762">
                <a:tc>
                  <a:txBody>
                    <a:bodyPr/>
                    <a:lstStyle/>
                    <a:p>
                      <a:r>
                        <a:rPr lang="ru-RU" sz="19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"Развитие транспортной системы»</a:t>
                      </a:r>
                      <a:endParaRPr lang="ru-RU" sz="19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63,1</a:t>
                      </a:r>
                      <a:endParaRPr lang="ru-RU" sz="19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6923536"/>
              </p:ext>
            </p:extLst>
          </p:nvPr>
        </p:nvGraphicFramePr>
        <p:xfrm>
          <a:off x="107504" y="2204864"/>
          <a:ext cx="8676456" cy="3410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1810"/>
                <a:gridCol w="1071229"/>
                <a:gridCol w="999814"/>
                <a:gridCol w="963603"/>
              </a:tblGrid>
              <a:tr h="1005499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2024</a:t>
                      </a:r>
                      <a:r>
                        <a:rPr lang="ru-RU" sz="2000" baseline="0" dirty="0" smtClean="0"/>
                        <a:t> 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2025г.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2026</a:t>
                      </a:r>
                      <a:r>
                        <a:rPr lang="ru-RU" sz="2000" baseline="0" dirty="0" smtClean="0"/>
                        <a:t> г.</a:t>
                      </a:r>
                      <a:endParaRPr lang="ru-RU" sz="2000" dirty="0"/>
                    </a:p>
                  </a:txBody>
                  <a:tcPr/>
                </a:tc>
              </a:tr>
              <a:tr h="687870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«Муниципальная политика»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8188,4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7025,4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6131,1</a:t>
                      </a:r>
                      <a:endParaRPr lang="ru-RU" sz="1800" dirty="0"/>
                    </a:p>
                  </a:txBody>
                  <a:tcPr/>
                </a:tc>
              </a:tr>
              <a:tr h="56608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Программа «Энергосбережение и развитие эффективности</a:t>
                      </a:r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1,0</a:t>
                      </a:r>
                      <a:endParaRPr lang="ru-RU" sz="1800" dirty="0"/>
                    </a:p>
                  </a:txBody>
                  <a:tcPr/>
                </a:tc>
              </a:tr>
              <a:tr h="711518"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«Управление муниципальным</a:t>
                      </a:r>
                    </a:p>
                    <a:p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имуществом»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33,0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20,0</a:t>
                      </a:r>
                      <a:endParaRPr lang="ru-RU" sz="1800" dirty="0"/>
                    </a:p>
                  </a:txBody>
                  <a:tcPr/>
                </a:tc>
              </a:tr>
              <a:tr h="3546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Непрограммные расходы</a:t>
                      </a:r>
                      <a:endParaRPr lang="ru-RU" sz="18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203,7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384,0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580,4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83568" y="0"/>
            <a:ext cx="846043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cap="all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Распределение бюджетных ассигнований по муниципальным программам ВЕСЕЛОВСКОГО сельского поселения и непрограммным направлениям деятельности, на 2024 год и на плановый период 2025 и 2026 годов(ТЫС.РУБ.) </a:t>
            </a:r>
            <a:r>
              <a:rPr lang="ru-RU" sz="22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(ПРОДОЛЖЕНИЕ)3</a:t>
            </a:r>
            <a:endParaRPr lang="ru-RU" sz="22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Дотация бюджетам на поддержку мер по обеспечению сбалансированности бюджетов на 2024 год и на плановый период 2025 – 2026 годов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79637747"/>
              </p:ext>
            </p:extLst>
          </p:nvPr>
        </p:nvGraphicFramePr>
        <p:xfrm>
          <a:off x="214282" y="1214422"/>
          <a:ext cx="8712966" cy="54802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7844"/>
                <a:gridCol w="2357454"/>
                <a:gridCol w="2357454"/>
                <a:gridCol w="2320214"/>
              </a:tblGrid>
              <a:tr h="10715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 2025г.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      2026г.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266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Дотация бюджетам  сельских поселений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644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7030A0"/>
                          </a:solidFill>
                        </a:rPr>
                        <a:t>На</a:t>
                      </a:r>
                      <a:r>
                        <a:rPr lang="ru-RU" sz="1600" b="1" baseline="0" dirty="0" smtClean="0">
                          <a:solidFill>
                            <a:srgbClr val="7030A0"/>
                          </a:solidFill>
                        </a:rPr>
                        <a:t> поддержку мер по обеспечению сбалансированности бюджетов</a:t>
                      </a:r>
                      <a:endParaRPr lang="ru-RU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310,6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0,0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7030A0"/>
                          </a:solidFill>
                        </a:rPr>
                        <a:t>0,0</a:t>
                      </a:r>
                      <a:endParaRPr lang="ru-RU" sz="18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827584" y="980728"/>
            <a:ext cx="69127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             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Адрес: 347422, Ростовская область, 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</a:rPr>
              <a:t>Дубовский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 район, 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х.Веселый ул. Октябрьская 40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E-mail: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sp09095@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donpac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.</a:t>
            </a:r>
            <a:r>
              <a:rPr lang="ru-RU" sz="3200" b="1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ru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</a:rPr>
              <a:t>Телефон: 8 (86377) 5-43-85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32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Веселовского сельского поселения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323528" y="548680"/>
            <a:ext cx="8568952" cy="2702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Уважаемые жители Веселовского сельского поселения!	</a:t>
            </a:r>
            <a:endParaRPr lang="ru-RU" alt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«Бюджет для граждан» познакомит Вас с основными положениями бюджета нашего поселения на 2024-2026 годы.</a:t>
            </a:r>
            <a:endParaRPr lang="ru-RU" alt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alt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Надеемся, что представление бюджета и бюджетного процесса в понятной для жителей форме повысит уровень общественного участия граждан в бюджетном процессе Веселовского сельского поселения. </a:t>
            </a:r>
          </a:p>
        </p:txBody>
      </p:sp>
      <p:pic>
        <p:nvPicPr>
          <p:cNvPr id="15362" name="Picture 2" descr="C:\Users\Хеда\Desktop\yrqebP1InH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4077072"/>
            <a:ext cx="5400600" cy="256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8097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Бюджет Веселовского сельского поселения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Дубовского района на 2024 год и на плановый период 2025 и 2026 годов направлен на решение следующих ключевых задач: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7812360" cy="48320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Повышение эффективности бюджетной политики;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Соответствие финансовых возможностей Веселовского сельского поселения ключевым направлениям развития;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Повышение роли бюджетной политики для поддержки экономического роста;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Повышение прозрачности и открытости бюджетного процесса;</a:t>
            </a:r>
          </a:p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rgbClr val="0070C0"/>
                </a:solidFill>
              </a:rPr>
  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  </a:r>
          </a:p>
          <a:p>
            <a:pPr>
              <a:buFont typeface="Wingdings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14348" y="785794"/>
            <a:ext cx="8072494" cy="31085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БЮДЖЕТ – это форма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образования и расходования фонда денежных средств, предназначенных для финансового обеспечения задач и функций государства и местного самоуправления.</a:t>
            </a:r>
            <a:endParaRPr lang="ru-RU" sz="2800" b="1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797152"/>
            <a:ext cx="3923928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ДОХОДЫ </a:t>
            </a:r>
            <a:r>
              <a:rPr lang="ru-RU" b="1" dirty="0" smtClean="0">
                <a:solidFill>
                  <a:srgbClr val="002060"/>
                </a:solidFill>
              </a:rPr>
              <a:t>– поступающие в бюджет денежные средства : налоги юридических и физических лиц, административные платежи и сборы, безвозмездные поступления)</a:t>
            </a: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4797152"/>
            <a:ext cx="3779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2060"/>
                </a:solidFill>
              </a:rPr>
              <a:t>РАСХОДЫ </a:t>
            </a:r>
            <a:r>
              <a:rPr lang="ru-RU" b="1" dirty="0" smtClean="0">
                <a:solidFill>
                  <a:srgbClr val="002060"/>
                </a:solidFill>
              </a:rPr>
              <a:t>– выплачиваемые из бюджета средства (социальные выплаты населению, финансовое обеспечение госучреждений, капитальное строительство и др.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1720" y="4005064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 вверх 6"/>
          <p:cNvSpPr/>
          <p:nvPr/>
        </p:nvSpPr>
        <p:spPr>
          <a:xfrm>
            <a:off x="6300192" y="4005064"/>
            <a:ext cx="1080120" cy="792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0"/>
            <a:ext cx="601041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Понятие «БЮДЖЕТ»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Хеда\Desktop\PgaFVynhyz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-324544" y="0"/>
            <a:ext cx="98285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Гражданин, его участие в бюджетном процессе</a:t>
            </a:r>
            <a:endParaRPr lang="ru-RU" sz="3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642918"/>
            <a:ext cx="604867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Помогает формировать доходную часть бюджета (например, налог на доходы физических лиц)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5445224"/>
            <a:ext cx="594015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Получает социальные гарантии - расходная часть бюджета (образование, культура, здравоохранение, социальная поддержка и др.)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7686" y="2857496"/>
            <a:ext cx="3744416" cy="150019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Бюджет</a:t>
            </a:r>
            <a:endParaRPr lang="ru-RU" sz="28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139952" y="2060848"/>
            <a:ext cx="42484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 налогоплательщик</a:t>
            </a:r>
            <a:endParaRPr lang="ru-RU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11960" y="4437112"/>
            <a:ext cx="439248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Как получатель социальных гарантий </a:t>
            </a:r>
            <a:endParaRPr lang="ru-RU" b="1" dirty="0"/>
          </a:p>
        </p:txBody>
      </p:sp>
      <p:pic>
        <p:nvPicPr>
          <p:cNvPr id="2050" name="Picture 2" descr="C:\Users\Хеда\Desktop\tsjr6cNuf_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736"/>
            <a:ext cx="3071802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467544" y="260648"/>
            <a:ext cx="8352928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8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Основные параметры бюджета Веселовского сельского поселения на 2024-2026 Гг.</a:t>
            </a:r>
            <a:r>
              <a:rPr lang="en-US" sz="28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(</a:t>
            </a:r>
            <a:r>
              <a:rPr lang="ru-RU" sz="28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тыс.руб.</a:t>
            </a:r>
            <a:r>
              <a:rPr lang="en-US" sz="2800" b="1" cap="all" dirty="0" smtClean="0">
                <a:ln w="0"/>
                <a:solidFill>
                  <a:schemeClr val="tx2"/>
                </a:solidFill>
                <a:effectLst>
                  <a:reflection blurRad="12700" stA="50000" endPos="50000" dist="5000" dir="5400000" sy="-100000" rotWithShape="0"/>
                </a:effectLst>
              </a:rPr>
              <a:t>)</a:t>
            </a:r>
            <a:endParaRPr lang="ru-RU" sz="2800" b="1" cap="all" dirty="0">
              <a:ln w="0"/>
              <a:solidFill>
                <a:schemeClr val="tx2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C:\Users\Хеда\Desktop\ceUlqJFI8S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4752528" cy="223224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5536" y="1412776"/>
            <a:ext cx="18473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857356" y="1857364"/>
            <a:ext cx="21431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2024г.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</a:t>
            </a:r>
            <a:r>
              <a:rPr lang="ru-RU" b="1" dirty="0" smtClean="0"/>
              <a:t>10738,4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b="1" dirty="0" smtClean="0"/>
              <a:t>10738,4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43372" y="2276872"/>
            <a:ext cx="2071703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2025г</a:t>
            </a: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Доходы – 8762,8</a:t>
            </a: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Расходы – 8762,8</a:t>
            </a:r>
          </a:p>
          <a:p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00192" y="2780928"/>
            <a:ext cx="187064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2026г.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Доходы – 8062,8</a:t>
            </a:r>
            <a:endParaRPr lang="ru-RU" dirty="0" smtClean="0"/>
          </a:p>
          <a:p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Расходы – </a:t>
            </a:r>
            <a:r>
              <a:rPr lang="ru-RU" b="1" dirty="0" smtClean="0"/>
              <a:t>8062,8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3861048"/>
            <a:ext cx="460851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 3 года дефицит равен 0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ОБЪЕМ ПОСТУПЛЕНИЙ ДОХОДОВ БЮДЖЕТА ВЕСЕЛОВСКОГО СЕЛЬСКОГО ПОСЕЛЕНИЯ НА 2024 -2026 годы (тыс.руб.)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07085993"/>
              </p:ext>
            </p:extLst>
          </p:nvPr>
        </p:nvGraphicFramePr>
        <p:xfrm>
          <a:off x="-1" y="850597"/>
          <a:ext cx="9001157" cy="600740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072067"/>
                <a:gridCol w="214314"/>
                <a:gridCol w="1285884"/>
                <a:gridCol w="1357322"/>
                <a:gridCol w="1071570"/>
              </a:tblGrid>
              <a:tr h="354229"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2024 г.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2025 г.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2026 г.</a:t>
                      </a:r>
                      <a:endParaRPr lang="ru-RU" sz="1300" dirty="0"/>
                    </a:p>
                  </a:txBody>
                  <a:tcPr/>
                </a:tc>
              </a:tr>
              <a:tr h="354229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НАЛОГОВЫЕ ДОХОДЫ И НЕНАЛОГОВЫЕ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1663,1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1692,5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1660,8</a:t>
                      </a:r>
                      <a:endParaRPr lang="ru-RU" sz="1400" b="1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i="1" dirty="0" smtClean="0"/>
                        <a:t>     в том числе</a:t>
                      </a:r>
                      <a:r>
                        <a:rPr lang="ru-RU" sz="1300" dirty="0" smtClean="0"/>
                        <a:t>: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НДФЛ, доходы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179,7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190,4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143,2</a:t>
                      </a:r>
                      <a:endParaRPr lang="ru-RU" sz="1300" dirty="0"/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на товары (работы, услуги), реализуемые на территории РФ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Налоги на имущество физ.лиц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202,0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213,8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222,1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Единый сельскохозяйственный налог	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Земельный налог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1106,9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1106,9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1106,9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Государственная пошлина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2,8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2,9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3,0</a:t>
                      </a:r>
                      <a:endParaRPr lang="ru-RU" sz="1300" dirty="0"/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168,4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175,1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182,1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Платежи при пользовании природными ресурсами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оказания платных услуг (работ) и компенсации затрат государства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Доходы от продажи материальных и нематериальных активов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276590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Административные платежи и сборы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0,0</a:t>
                      </a:r>
                      <a:endParaRPr lang="ru-RU" sz="1300" dirty="0"/>
                    </a:p>
                  </a:txBody>
                  <a:tcPr/>
                </a:tc>
              </a:tr>
              <a:tr h="465835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Штрафы, санкции, возмещение ущерба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3,3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3,4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3,5</a:t>
                      </a:r>
                      <a:endParaRPr lang="ru-RU" sz="1300" dirty="0"/>
                    </a:p>
                  </a:txBody>
                  <a:tcPr/>
                </a:tc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БЕЗВОЗМЕЗДНЫЕ ПЛАТЕЖИ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9075,3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7070,3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6402,0</a:t>
                      </a:r>
                      <a:endParaRPr lang="ru-RU" sz="1400" b="1" dirty="0"/>
                    </a:p>
                  </a:txBody>
                  <a:tcPr/>
                </a:tc>
              </a:tr>
              <a:tr h="291147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ИТОГО</a:t>
                      </a:r>
                      <a:r>
                        <a:rPr lang="ru-RU" sz="1400" b="1" baseline="0" dirty="0" smtClean="0"/>
                        <a:t> (Д</a:t>
                      </a:r>
                      <a:r>
                        <a:rPr lang="ru-RU" sz="1400" b="1" dirty="0" smtClean="0"/>
                        <a:t>ОХОДЫ)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10738,4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8762,8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8062,8</a:t>
                      </a:r>
                      <a:endParaRPr lang="ru-RU" sz="1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1560" y="332656"/>
            <a:ext cx="80648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0" i="0" u="none" strike="noStrike" kern="1200" cap="none" spc="0" baseline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200" dirty="0" smtClean="0"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ДИНАМИКА </a:t>
            </a:r>
            <a:r>
              <a:rPr lang="ru-RU" sz="2200" dirty="0" smtClean="0"/>
              <a:t> ДОХОДОВ БЮДЖЕТА ВЕСЕЛОВСКОГО СЕЛЬСКОГО ПОСЕЛЕНИЯ НА 2024-2026 ГОДЫ (ТЫС.РУБ.)</a:t>
            </a:r>
            <a:endParaRPr lang="ru-RU" sz="22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83653359"/>
              </p:ext>
            </p:extLst>
          </p:nvPr>
        </p:nvGraphicFramePr>
        <p:xfrm>
          <a:off x="683568" y="1102097"/>
          <a:ext cx="7920880" cy="5135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Хеда\Desktop\PgaFVynhyz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331640" y="260648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СТРУКТУРА НАЛОГОВЫХ И НЕНАЛОГОВЫХ ДОХОДОВ БЮДЖЕТА ВЕСЕЛОВСКОГО СЕЛЬСКОГО ПОСЕЛЕНИЯ НА 2022 -2024 ГОДЫ (тыс.руб.)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4274228745"/>
              </p:ext>
            </p:extLst>
          </p:nvPr>
        </p:nvGraphicFramePr>
        <p:xfrm>
          <a:off x="0" y="1484784"/>
          <a:ext cx="8964488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1205</TotalTime>
  <Words>792</Words>
  <Application>Microsoft Office PowerPoint</Application>
  <PresentationFormat>Экран (4:3)</PresentationFormat>
  <Paragraphs>245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ПРОЕКТ Бюджета Веселовского сельского поселения Дубовского района на 2024 год и на плановый период 2025 и 2026 годов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Семейка Соитовых!</dc:creator>
  <cp:lastModifiedBy>Пользователь</cp:lastModifiedBy>
  <cp:revision>128</cp:revision>
  <dcterms:created xsi:type="dcterms:W3CDTF">2017-12-11T11:43:42Z</dcterms:created>
  <dcterms:modified xsi:type="dcterms:W3CDTF">2025-01-21T07:21:13Z</dcterms:modified>
</cp:coreProperties>
</file>