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-29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1">
                  <c:v>859.3</c:v>
                </c:pt>
                <c:pt idx="2">
                  <c:v>1016.3</c:v>
                </c:pt>
                <c:pt idx="3">
                  <c:v>3707</c:v>
                </c:pt>
                <c:pt idx="4">
                  <c:v>2187.5</c:v>
                </c:pt>
                <c:pt idx="5">
                  <c:v>1591.9</c:v>
                </c:pt>
                <c:pt idx="6">
                  <c:v>1400</c:v>
                </c:pt>
              </c:numCache>
            </c:numRef>
          </c:val>
        </c:ser>
        <c:shape val="cylinder"/>
        <c:axId val="94204672"/>
        <c:axId val="94206208"/>
        <c:axId val="0"/>
      </c:bar3DChart>
      <c:catAx>
        <c:axId val="94204672"/>
        <c:scaling>
          <c:orientation val="minMax"/>
        </c:scaling>
        <c:axPos val="b"/>
        <c:numFmt formatCode="General" sourceLinked="1"/>
        <c:tickLblPos val="nextTo"/>
        <c:crossAx val="94206208"/>
        <c:crosses val="autoZero"/>
        <c:auto val="1"/>
        <c:lblAlgn val="ctr"/>
        <c:lblOffset val="100"/>
      </c:catAx>
      <c:valAx>
        <c:axId val="94206208"/>
        <c:scaling>
          <c:orientation val="minMax"/>
        </c:scaling>
        <c:axPos val="l"/>
        <c:majorGridlines/>
        <c:numFmt formatCode="General" sourceLinked="1"/>
        <c:tickLblPos val="nextTo"/>
        <c:crossAx val="94204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1586.5</c:v>
                </c:pt>
                <c:pt idx="2">
                  <c:v>1573.9</c:v>
                </c:pt>
                <c:pt idx="3">
                  <c:v>1470.8</c:v>
                </c:pt>
                <c:pt idx="4">
                  <c:v>1193</c:v>
                </c:pt>
                <c:pt idx="5">
                  <c:v>771.8</c:v>
                </c:pt>
                <c:pt idx="6">
                  <c:v>698.5</c:v>
                </c:pt>
              </c:numCache>
            </c:numRef>
          </c:val>
        </c:ser>
        <c:shape val="cylinder"/>
        <c:axId val="111378432"/>
        <c:axId val="111380352"/>
        <c:axId val="0"/>
      </c:bar3DChart>
      <c:catAx>
        <c:axId val="111378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380352"/>
        <c:crosses val="autoZero"/>
        <c:auto val="1"/>
        <c:lblAlgn val="ctr"/>
        <c:lblOffset val="100"/>
      </c:catAx>
      <c:valAx>
        <c:axId val="111380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378432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</c:numCache>
            </c:numRef>
          </c:val>
        </c:ser>
        <c:shape val="box"/>
        <c:axId val="122819712"/>
        <c:axId val="122831616"/>
        <c:axId val="0"/>
      </c:bar3DChart>
      <c:catAx>
        <c:axId val="122819712"/>
        <c:scaling>
          <c:orientation val="minMax"/>
        </c:scaling>
        <c:axPos val="b"/>
        <c:numFmt formatCode="General" sourceLinked="1"/>
        <c:tickLblPos val="nextTo"/>
        <c:crossAx val="122831616"/>
        <c:crosses val="autoZero"/>
        <c:auto val="1"/>
        <c:lblAlgn val="ctr"/>
        <c:lblOffset val="100"/>
      </c:catAx>
      <c:valAx>
        <c:axId val="122831616"/>
        <c:scaling>
          <c:orientation val="minMax"/>
        </c:scaling>
        <c:axPos val="l"/>
        <c:majorGridlines/>
        <c:numFmt formatCode="0%" sourceLinked="1"/>
        <c:tickLblPos val="nextTo"/>
        <c:crossAx val="122819712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1404,1тыс.руб</a:t>
            </a:r>
            <a:endParaRPr lang="ru-RU" dirty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1404.1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8"/>
                <c:pt idx="0">
                  <c:v>Обеспечение качественными жилищно-
коммунальными услугами населения 
Веселовского сельского поселения
Дубовского района
</c:v>
                </c:pt>
                <c:pt idx="1">
                  <c:v>Развитие культуры и туризма</c:v>
                </c:pt>
                <c:pt idx="2">
                  <c:v>Охрана окружающей среды 
и рациональное природопользование
</c:v>
                </c:pt>
                <c:pt idx="3">
                  <c:v>Развитие транспортной системы</c:v>
                </c:pt>
                <c:pt idx="4">
                  <c:v>Муниципальная политика</c:v>
                </c:pt>
                <c:pt idx="5">
                  <c:v>упрпвление мугниципальным имуществом</c:v>
                </c:pt>
                <c:pt idx="6">
                  <c:v>обеспечение общественного порядка и противодействие преступности</c:v>
                </c:pt>
                <c:pt idx="7">
                  <c:v>Содействие занятости населения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300.2</c:v>
                </c:pt>
                <c:pt idx="1">
                  <c:v>698.5</c:v>
                </c:pt>
                <c:pt idx="2">
                  <c:v>5.9</c:v>
                </c:pt>
                <c:pt idx="3">
                  <c:v>48.5</c:v>
                </c:pt>
                <c:pt idx="4" formatCode="0.0">
                  <c:v>232.8</c:v>
                </c:pt>
                <c:pt idx="5">
                  <c:v>2.5</c:v>
                </c:pt>
                <c:pt idx="6" formatCode="0.0">
                  <c:v>1</c:v>
                </c:pt>
                <c:pt idx="7">
                  <c:v>114.7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71067852629528"/>
          <c:y val="1.0801095515234508E-2"/>
          <c:w val="0.33243511227763251"/>
          <c:h val="0.98919890448476544"/>
        </c:manualLayout>
      </c:layout>
      <c:spPr>
        <a:ln>
          <a:solidFill>
            <a:schemeClr val="tx2">
              <a:lumMod val="60000"/>
              <a:lumOff val="40000"/>
            </a:schemeClr>
          </a:solidFill>
        </a:ln>
      </c:sp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solidFill>
                <a:srgbClr val="FFC000"/>
              </a:solidFill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2187.5</c:v>
                </c:pt>
                <c:pt idx="1">
                  <c:v>1591.9</c:v>
                </c:pt>
                <c:pt idx="2">
                  <c:v>1308</c:v>
                </c:pt>
              </c:numCache>
            </c:numRef>
          </c:val>
        </c:ser>
        <c:overlap val="100"/>
        <c:axId val="79898880"/>
        <c:axId val="79904768"/>
      </c:barChart>
      <c:catAx>
        <c:axId val="798988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904768"/>
        <c:crosses val="autoZero"/>
        <c:auto val="1"/>
        <c:lblAlgn val="ctr"/>
        <c:lblOffset val="100"/>
      </c:catAx>
      <c:valAx>
        <c:axId val="799047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898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1308</c:v>
                </c:pt>
              </c:strCache>
            </c:strRef>
          </c:tx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матер и нематер активов</c:v>
                </c:pt>
                <c:pt idx="7">
                  <c:v>доходы от сдачи в аренду имущества</c:v>
                </c:pt>
                <c:pt idx="8">
                  <c:v>единый с/х налог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87</c:v>
                </c:pt>
                <c:pt idx="1">
                  <c:v>152.6</c:v>
                </c:pt>
                <c:pt idx="2">
                  <c:v>860.7</c:v>
                </c:pt>
                <c:pt idx="3">
                  <c:v>5</c:v>
                </c:pt>
                <c:pt idx="4">
                  <c:v>43.5</c:v>
                </c:pt>
                <c:pt idx="5" formatCode="0.0">
                  <c:v>9.1999999999999993</c:v>
                </c:pt>
                <c:pt idx="6">
                  <c:v>105.8</c:v>
                </c:pt>
                <c:pt idx="7">
                  <c:v>44.1</c:v>
                </c:pt>
                <c:pt idx="8">
                  <c:v>0.1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23"/>
          <c:y val="0"/>
          <c:w val="0.41841587235806138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4861.8</c:v>
                </c:pt>
                <c:pt idx="1">
                  <c:v>4875.2</c:v>
                </c:pt>
                <c:pt idx="2">
                  <c:v>4061.5</c:v>
                </c:pt>
                <c:pt idx="3">
                  <c:v>4078.8</c:v>
                </c:pt>
                <c:pt idx="4">
                  <c:v>3544.7</c:v>
                </c:pt>
                <c:pt idx="5">
                  <c:v>4242.6000000000004</c:v>
                </c:pt>
              </c:numCache>
            </c:numRef>
          </c:val>
        </c:ser>
        <c:shape val="box"/>
        <c:axId val="93419392"/>
        <c:axId val="93420928"/>
        <c:axId val="0"/>
      </c:bar3DChart>
      <c:catAx>
        <c:axId val="93419392"/>
        <c:scaling>
          <c:orientation val="minMax"/>
        </c:scaling>
        <c:axPos val="b"/>
        <c:numFmt formatCode="General" sourceLinked="1"/>
        <c:tickLblPos val="nextTo"/>
        <c:crossAx val="93420928"/>
        <c:crosses val="autoZero"/>
        <c:auto val="1"/>
        <c:lblAlgn val="ctr"/>
        <c:lblOffset val="100"/>
      </c:catAx>
      <c:valAx>
        <c:axId val="93420928"/>
        <c:scaling>
          <c:orientation val="minMax"/>
        </c:scaling>
        <c:axPos val="l"/>
        <c:majorGridlines/>
        <c:numFmt formatCode="General" sourceLinked="1"/>
        <c:tickLblPos val="nextTo"/>
        <c:crossAx val="93419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315.5</c:v>
                </c:pt>
                <c:pt idx="2">
                  <c:v>179.8</c:v>
                </c:pt>
                <c:pt idx="3">
                  <c:v>178</c:v>
                </c:pt>
                <c:pt idx="4">
                  <c:v>177.1</c:v>
                </c:pt>
                <c:pt idx="5">
                  <c:v>74.599999999999994</c:v>
                </c:pt>
                <c:pt idx="6">
                  <c:v>87</c:v>
                </c:pt>
              </c:numCache>
            </c:numRef>
          </c:val>
        </c:ser>
        <c:shape val="pyramid"/>
        <c:axId val="95650176"/>
        <c:axId val="95651712"/>
        <c:axId val="0"/>
      </c:bar3DChart>
      <c:catAx>
        <c:axId val="95650176"/>
        <c:scaling>
          <c:orientation val="minMax"/>
        </c:scaling>
        <c:axPos val="b"/>
        <c:numFmt formatCode="General" sourceLinked="1"/>
        <c:tickLblPos val="nextTo"/>
        <c:crossAx val="95651712"/>
        <c:crosses val="autoZero"/>
        <c:auto val="1"/>
        <c:lblAlgn val="ctr"/>
        <c:lblOffset val="100"/>
      </c:catAx>
      <c:valAx>
        <c:axId val="95651712"/>
        <c:scaling>
          <c:orientation val="minMax"/>
        </c:scaling>
        <c:axPos val="l"/>
        <c:majorGridlines/>
        <c:numFmt formatCode="General" sourceLinked="1"/>
        <c:tickLblPos val="nextTo"/>
        <c:crossAx val="95650176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20</c:v>
                </c:pt>
                <c:pt idx="2">
                  <c:v>22.5</c:v>
                </c:pt>
                <c:pt idx="3">
                  <c:v>23.1</c:v>
                </c:pt>
                <c:pt idx="4">
                  <c:v>21</c:v>
                </c:pt>
                <c:pt idx="5">
                  <c:v>95.6</c:v>
                </c:pt>
                <c:pt idx="6">
                  <c:v>152.6</c:v>
                </c:pt>
              </c:numCache>
            </c:numRef>
          </c:val>
        </c:ser>
        <c:shape val="cone"/>
        <c:axId val="111120768"/>
        <c:axId val="111122304"/>
        <c:axId val="0"/>
      </c:bar3DChart>
      <c:catAx>
        <c:axId val="111120768"/>
        <c:scaling>
          <c:orientation val="minMax"/>
        </c:scaling>
        <c:axPos val="b"/>
        <c:numFmt formatCode="General" sourceLinked="1"/>
        <c:tickLblPos val="nextTo"/>
        <c:crossAx val="111122304"/>
        <c:crosses val="autoZero"/>
        <c:auto val="1"/>
        <c:lblAlgn val="ctr"/>
        <c:lblOffset val="100"/>
      </c:catAx>
      <c:valAx>
        <c:axId val="111122304"/>
        <c:scaling>
          <c:orientation val="minMax"/>
        </c:scaling>
        <c:axPos val="l"/>
        <c:majorGridlines/>
        <c:numFmt formatCode="General" sourceLinked="1"/>
        <c:tickLblPos val="nextTo"/>
        <c:crossAx val="111120768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42.4</c:v>
                </c:pt>
                <c:pt idx="1">
                  <c:v>0.3000000000000001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Лист1!$F$2:$F$8</c:f>
              <c:numCache>
                <c:formatCode>General</c:formatCode>
                <c:ptCount val="7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Лист1!$G$2:$G$8</c:f>
              <c:numCache>
                <c:formatCode>General</c:formatCode>
                <c:ptCount val="7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Лист1!$H$2:$H$8</c:f>
              <c:numCache>
                <c:formatCode>General</c:formatCode>
                <c:ptCount val="7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Лист1!$I$2:$I$8</c:f>
              <c:numCache>
                <c:formatCode>General</c:formatCode>
                <c:ptCount val="7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0.3000000000000001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</c:numCache>
            </c:numRef>
          </c:val>
        </c:ser>
        <c:shape val="box"/>
        <c:axId val="111062016"/>
        <c:axId val="111076096"/>
        <c:axId val="0"/>
      </c:bar3DChart>
      <c:catAx>
        <c:axId val="111062016"/>
        <c:scaling>
          <c:orientation val="minMax"/>
        </c:scaling>
        <c:axPos val="b"/>
        <c:numFmt formatCode="General" sourceLinked="1"/>
        <c:tickLblPos val="nextTo"/>
        <c:crossAx val="111076096"/>
        <c:crosses val="autoZero"/>
        <c:auto val="1"/>
        <c:lblAlgn val="ctr"/>
        <c:lblOffset val="100"/>
      </c:catAx>
      <c:valAx>
        <c:axId val="111076096"/>
        <c:scaling>
          <c:orientation val="minMax"/>
        </c:scaling>
        <c:axPos val="l"/>
        <c:majorGridlines/>
        <c:numFmt formatCode="General" sourceLinked="1"/>
        <c:tickLblPos val="nextTo"/>
        <c:crossAx val="11106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"/>
          <c:y val="1.2748009254091567E-2"/>
          <c:w val="0.27810574025469037"/>
          <c:h val="0.98725199074590775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4465,2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6976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27E-3"/>
          <c:y val="9.3271205820899525E-2"/>
          <c:w val="0.58973250243136244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4465,2тыс.рублей</c:v>
                </c:pt>
              </c:strCache>
            </c:strRef>
          </c:tx>
          <c:explosion val="25"/>
          <c:dLbls>
            <c:spPr>
              <a:solidFill>
                <a:srgbClr val="FF0000"/>
              </a:solidFill>
            </c:spPr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3816.5</c:v>
                </c:pt>
                <c:pt idx="1">
                  <c:v>77.099999999999994</c:v>
                </c:pt>
                <c:pt idx="2">
                  <c:v>1</c:v>
                </c:pt>
                <c:pt idx="3">
                  <c:v>48.5</c:v>
                </c:pt>
                <c:pt idx="4">
                  <c:v>420.8</c:v>
                </c:pt>
                <c:pt idx="5">
                  <c:v>3.6</c:v>
                </c:pt>
                <c:pt idx="6">
                  <c:v>698.5</c:v>
                </c:pt>
                <c:pt idx="7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71760474385199"/>
          <c:y val="0"/>
          <c:w val="0.34528239525614884"/>
          <c:h val="1"/>
        </c:manualLayout>
      </c:layout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Лист1!$A$2:$A$8</c:f>
              <c:numCache>
                <c:formatCode>General</c:formatCode>
                <c:ptCount val="7"/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6856.5</c:v>
                </c:pt>
                <c:pt idx="2">
                  <c:v>7165.3</c:v>
                </c:pt>
                <c:pt idx="3">
                  <c:v>6706.6</c:v>
                </c:pt>
                <c:pt idx="4">
                  <c:v>7083.6</c:v>
                </c:pt>
                <c:pt idx="5">
                  <c:v>4731.8</c:v>
                </c:pt>
                <c:pt idx="6">
                  <c:v>5066</c:v>
                </c:pt>
              </c:numCache>
            </c:numRef>
          </c:val>
        </c:ser>
        <c:marker val="1"/>
        <c:axId val="111230976"/>
        <c:axId val="111275008"/>
      </c:lineChart>
      <c:catAx>
        <c:axId val="111230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275008"/>
        <c:crosses val="autoZero"/>
        <c:auto val="1"/>
        <c:lblAlgn val="ctr"/>
        <c:lblOffset val="100"/>
      </c:catAx>
      <c:valAx>
        <c:axId val="111275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230976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2014</a:t>
            </a:r>
            <a:r>
              <a:rPr lang="ru-RU" baseline="0" dirty="0" smtClean="0"/>
              <a:t> год и плановый период 2015 и 2016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Информация                                          об исполнении бюджета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Веселовского сельского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поселения                                                  за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2018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год</a:t>
            </a:r>
            <a:endParaRPr lang="ru-RU" sz="4000" b="1" i="1" dirty="0">
              <a:solidFill>
                <a:schemeClr val="tx1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</a:t>
            </a:r>
            <a:r>
              <a:rPr lang="ru-RU" sz="2400" i="1" dirty="0" smtClean="0">
                <a:solidFill>
                  <a:schemeClr val="tx1"/>
                </a:solidFill>
              </a:rPr>
              <a:t>Веселовского </a:t>
            </a:r>
            <a:r>
              <a:rPr lang="ru-RU" sz="2400" i="1" dirty="0" smtClean="0">
                <a:solidFill>
                  <a:schemeClr val="tx1"/>
                </a:solidFill>
              </a:rPr>
              <a:t>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</a:t>
            </a:r>
            <a:r>
              <a:rPr lang="ru-RU" sz="3200" b="1" dirty="0" smtClean="0"/>
              <a:t>Веселовского сельского </a:t>
            </a:r>
            <a:r>
              <a:rPr lang="ru-RU" sz="3200" b="1" dirty="0" smtClean="0"/>
              <a:t>поселения в </a:t>
            </a:r>
            <a:r>
              <a:rPr lang="ru-RU" sz="3200" b="1" dirty="0" smtClean="0"/>
              <a:t>2018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</a:t>
            </a:r>
            <a:r>
              <a:rPr lang="ru-RU" sz="3200" b="1" dirty="0" smtClean="0"/>
              <a:t>Веселовского </a:t>
            </a:r>
            <a:r>
              <a:rPr lang="ru-RU" sz="3200" b="1" dirty="0" smtClean="0"/>
              <a:t>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</a:t>
            </a:r>
            <a:r>
              <a:rPr lang="ru-RU" sz="2800" b="1" dirty="0" smtClean="0"/>
              <a:t>Веселовского </a:t>
            </a:r>
            <a:r>
              <a:rPr lang="ru-RU" sz="2800" b="1" dirty="0" smtClean="0"/>
              <a:t>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Веселовского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</a:t>
            </a:r>
            <a:r>
              <a:rPr lang="ru-RU" b="1" dirty="0" smtClean="0"/>
              <a:t>Веселовского </a:t>
            </a:r>
            <a:r>
              <a:rPr lang="ru-RU" b="1" dirty="0" smtClean="0"/>
              <a:t>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</a:t>
            </a:r>
            <a:r>
              <a:rPr lang="ru-RU" sz="2800" b="1" dirty="0" smtClean="0"/>
              <a:t>Веселовского </a:t>
            </a:r>
            <a:r>
              <a:rPr lang="ru-RU" sz="2800" b="1" dirty="0" smtClean="0"/>
              <a:t>сельского поселения в </a:t>
            </a:r>
            <a:r>
              <a:rPr lang="ru-RU" sz="2800" b="1" dirty="0" smtClean="0"/>
              <a:t>2018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1308,0 </a:t>
            </a:r>
            <a:r>
              <a:rPr lang="ru-RU" sz="2800" b="1" i="1" dirty="0" smtClean="0"/>
              <a:t>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2018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1308,0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8361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Налоговые доходы-1105,4тыс.рублей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лиц-87,0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лиц-152,6тыс.рублей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налог-860,7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пошлина-5,0 </a:t>
                      </a:r>
                      <a:r>
                        <a:rPr lang="ru-RU" dirty="0" smtClean="0"/>
                        <a:t>тыс.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</a:t>
                      </a:r>
                      <a:r>
                        <a:rPr lang="ru-RU" dirty="0" smtClean="0"/>
                        <a:t>доходы-202,6тыс.рублей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</a:t>
                      </a:r>
                      <a:r>
                        <a:rPr lang="ru-RU" dirty="0" smtClean="0"/>
                        <a:t>использования имущества, находящегося в государственной и муниципальной собственности -87,6 </a:t>
                      </a:r>
                      <a:r>
                        <a:rPr lang="ru-RU" dirty="0" smtClean="0"/>
                        <a:t>тыс.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</a:t>
                      </a:r>
                      <a:r>
                        <a:rPr lang="ru-RU" dirty="0" smtClean="0"/>
                        <a:t>материальных и нематериальных активов -105,8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штрафы.санкции-9,2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</a:t>
            </a:r>
            <a:r>
              <a:rPr lang="ru-RU" sz="2800" b="1" dirty="0" smtClean="0"/>
              <a:t>Веселовского </a:t>
            </a:r>
            <a:r>
              <a:rPr lang="ru-RU" sz="2800" b="1" dirty="0" smtClean="0"/>
              <a:t>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24097</TotalTime>
  <Words>256</Words>
  <Application>Microsoft Office PowerPoint</Application>
  <PresentationFormat>Экран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Веселовского сельского поселения                                                  за 2018 год</vt:lpstr>
      <vt:lpstr>Динамика доходов Веселовского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Веселовского сельского поселения в 2018  году составил 1308,0 тыс. руб</vt:lpstr>
      <vt:lpstr>Объем налоговых и неналоговых доходов  в 2018 году составил     1308,0 тыс. рублей</vt:lpstr>
      <vt:lpstr>Безвозмездные поступления в бюджет Веселовского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Веселовского сельского поселения в 2018 году</vt:lpstr>
      <vt:lpstr>Динамика расходов бюджета Веселовского сельского поселения , тыс.рублей</vt:lpstr>
      <vt:lpstr>Динамика расходов бюджета Веселовского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Веселовского сельского поселения в 2018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1</cp:lastModifiedBy>
  <cp:revision>107</cp:revision>
  <dcterms:created xsi:type="dcterms:W3CDTF">2014-05-16T12:09:48Z</dcterms:created>
  <dcterms:modified xsi:type="dcterms:W3CDTF">2019-05-07T12:43:24Z</dcterms:modified>
</cp:coreProperties>
</file>