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1511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6063.6</c:v>
                </c:pt>
                <c:pt idx="1">
                  <c:v>7112.8</c:v>
                </c:pt>
                <c:pt idx="2">
                  <c:v>6011.8</c:v>
                </c:pt>
                <c:pt idx="3">
                  <c:v>5429.89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40-4926-AB41-6C9872BF63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40-4926-AB41-6C9872BF63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40-4926-AB41-6C9872BF63A2}"/>
            </c:ext>
          </c:extLst>
        </c:ser>
        <c:overlap val="100"/>
        <c:axId val="85743104"/>
        <c:axId val="85744640"/>
      </c:barChart>
      <c:catAx>
        <c:axId val="85743104"/>
        <c:scaling>
          <c:orientation val="minMax"/>
        </c:scaling>
        <c:axPos val="b"/>
        <c:numFmt formatCode="General" sourceLinked="1"/>
        <c:tickLblPos val="nextTo"/>
        <c:crossAx val="85744640"/>
        <c:crosses val="autoZero"/>
        <c:auto val="1"/>
        <c:lblAlgn val="ctr"/>
        <c:lblOffset val="100"/>
      </c:catAx>
      <c:valAx>
        <c:axId val="85744640"/>
        <c:scaling>
          <c:orientation val="minMax"/>
        </c:scaling>
        <c:axPos val="l"/>
        <c:majorGridlines/>
        <c:numFmt formatCode="General" sourceLinked="1"/>
        <c:tickLblPos val="nextTo"/>
        <c:crossAx val="85743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государственная пошлина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135.1</c:v>
                </c:pt>
                <c:pt idx="1">
                  <c:v>2.5</c:v>
                </c:pt>
                <c:pt idx="2">
                  <c:v>120</c:v>
                </c:pt>
                <c:pt idx="3">
                  <c:v>844.4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BC2-4568-9B67-C549E1C1CEF8}"/>
            </c:ext>
          </c:extLst>
        </c:ser>
        <c:firstSliceAng val="0"/>
      </c:pieChart>
    </c:plotArea>
    <c:legend>
      <c:legendPos val="r"/>
      <c:layout>
        <c:manualLayout>
          <c:xMode val="edge"/>
          <c:yMode val="edge"/>
          <c:x val="0.64111821987416751"/>
          <c:y val="0"/>
          <c:w val="0.30676775856322475"/>
          <c:h val="0.5059981598288766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4865.2</c:v>
                </c:pt>
                <c:pt idx="1">
                  <c:v>105.1</c:v>
                </c:pt>
                <c:pt idx="2">
                  <c:v>113.6</c:v>
                </c:pt>
                <c:pt idx="3">
                  <c:v>773</c:v>
                </c:pt>
                <c:pt idx="4">
                  <c:v>36.200000000000003</c:v>
                </c:pt>
                <c:pt idx="5">
                  <c:v>15</c:v>
                </c:pt>
                <c:pt idx="6">
                  <c:v>975</c:v>
                </c:pt>
                <c:pt idx="7">
                  <c:v>0</c:v>
                </c:pt>
                <c:pt idx="8">
                  <c:v>229.7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70-4731-922A-FD5561707FDF}"/>
            </c:ext>
          </c:extLst>
        </c:ser>
        <c:firstSliceAng val="0"/>
      </c:pieChart>
    </c:plotArea>
    <c:legend>
      <c:legendPos val="r"/>
      <c:layout>
        <c:manualLayout>
          <c:xMode val="edge"/>
          <c:yMode val="edge"/>
          <c:x val="0.69531860600758277"/>
          <c:y val="0.20916609349214749"/>
          <c:w val="0.29542213473315837"/>
          <c:h val="0.73521369927239799"/>
        </c:manualLayout>
      </c:layout>
    </c:legend>
    <c:plotVisOnly val="1"/>
    <c:dispBlanksAs val="zero"/>
  </c:chart>
  <c:txPr>
    <a:bodyPr/>
    <a:lstStyle/>
    <a:p>
      <a:pPr>
        <a:defRPr sz="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28-46F6-9B71-D19A4E9C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4599.8999999999996</c:v>
                </c:pt>
                <c:pt idx="1">
                  <c:v>4.2</c:v>
                </c:pt>
                <c:pt idx="2">
                  <c:v>88.6</c:v>
                </c:pt>
                <c:pt idx="3">
                  <c:v>246.3</c:v>
                </c:pt>
                <c:pt idx="4">
                  <c:v>109.1</c:v>
                </c:pt>
                <c:pt idx="5">
                  <c:v>15</c:v>
                </c:pt>
                <c:pt idx="6">
                  <c:v>948.7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28-46F6-9B71-D19A4E9C5CDD}"/>
            </c:ext>
          </c:extLst>
        </c:ser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spPr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209E-3"/>
                  <c:y val="4.48965225743118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D2-49B5-808A-5660F8A7B10A}"/>
                </c:ext>
              </c:extLst>
            </c:dLbl>
            <c:dLbl>
              <c:idx val="2"/>
              <c:layout>
                <c:manualLayout>
                  <c:x val="4.629629629629632E-3"/>
                  <c:y val="-4.20904899134173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D2-49B5-808A-5660F8A7B10A}"/>
                </c:ext>
              </c:extLst>
            </c:dLbl>
            <c:dLbl>
              <c:idx val="6"/>
              <c:layout>
                <c:manualLayout>
                  <c:x val="0"/>
                  <c:y val="-4.20904899134173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D2-49B5-808A-5660F8A7B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4723</c:v>
                </c:pt>
                <c:pt idx="1">
                  <c:v>21.4</c:v>
                </c:pt>
                <c:pt idx="2">
                  <c:v>88.6</c:v>
                </c:pt>
                <c:pt idx="3">
                  <c:v>155.1</c:v>
                </c:pt>
                <c:pt idx="4">
                  <c:v>0</c:v>
                </c:pt>
                <c:pt idx="5">
                  <c:v>5</c:v>
                </c:pt>
                <c:pt idx="6">
                  <c:v>436.7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4D2-49B5-808A-5660F8A7B10A}"/>
            </c:ext>
          </c:extLst>
        </c:ser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13,7%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Социальная политика  3,2%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err="1" smtClean="0"/>
            <a:t>Нацианальная</a:t>
          </a:r>
          <a:r>
            <a:rPr lang="ru-RU" sz="1000" dirty="0" smtClean="0"/>
            <a:t> безопасность и </a:t>
          </a:r>
          <a:r>
            <a:rPr lang="ru-RU" sz="1000" dirty="0" err="1" smtClean="0"/>
            <a:t>правохранительная</a:t>
          </a:r>
          <a:r>
            <a:rPr lang="ru-RU" sz="1000" dirty="0" smtClean="0"/>
            <a:t> деятельность 0,5%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Общегосударственные вопросы 68,4%</a:t>
          </a:r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600" dirty="0" smtClean="0"/>
            <a:t>Национальная оборона 1,5 %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Жилищно-коммунальное хозяйство 10,9 %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Национальная </a:t>
          </a:r>
          <a:r>
            <a:rPr lang="ru-RU" sz="1600" smtClean="0"/>
            <a:t>экономика </a:t>
          </a:r>
          <a:r>
            <a:rPr lang="ru-RU" sz="1600" smtClean="0"/>
            <a:t>1,6</a:t>
          </a:r>
          <a:r>
            <a:rPr lang="ru-RU" sz="1600" dirty="0" smtClean="0"/>
            <a:t>%</a:t>
          </a:r>
          <a:endParaRPr lang="ru-RU" sz="1600" dirty="0" smtClean="0"/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8" custScaleX="97850" custScaleY="60458" custLinFactNeighborX="-74" custLinFactNeighborY="-100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8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8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</dgm:pt>
    <dgm:pt modelId="{A0035297-718F-4E38-97D0-3A432A08B70C}" type="pres">
      <dgm:prSet presAssocID="{0F8CF0D2-52F8-43A6-99C6-FC6D771B8BBB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8" custScaleX="96876" custScaleY="44211" custLinFactNeighborX="3063" custLinFactNeighborY="54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6" presStyleCnt="8" custScaleX="91014" custScaleY="119983" custLinFactNeighborX="3904" custLinFactNeighborY="34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7" presStyleCnt="8" custFlipVert="1" custScaleX="15512" custScaleY="20649" custLinFactNeighborX="18872" custLinFactNeighborY="-328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F4669402-AD08-4C24-88FA-B7AC83F20B20}" srcId="{CDD6E540-69D0-4E4D-86F0-1A60EF0CF9B3}" destId="{F50B3DFB-348A-49C9-B544-3EF5C33D9CBF}" srcOrd="7" destOrd="0" parTransId="{64EBA4BA-5811-4F52-A711-94134FE5CDBB}" sibTransId="{1C16F913-06AC-475D-AD0E-81B301513390}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47B3EFE1-3D0E-4E7A-90F9-9922AE1D6649}" srcId="{CDD6E540-69D0-4E4D-86F0-1A60EF0CF9B3}" destId="{982DA468-8AE9-470B-9426-842C032F8133}" srcOrd="6" destOrd="0" parTransId="{BE665038-B30E-4A2C-A46B-75D772E3DBE9}" sibTransId="{64D4E8EE-81F2-4F8A-9086-0258AACFA480}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6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BC74792D-6E46-46EC-AA99-F840222F6FA0}" type="presParOf" srcId="{0CCD8F41-11DE-47AF-858C-1342650EFD02}" destId="{3537C2AC-F8C4-4A41-8AA5-40BB918B303C}" srcOrd="7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82378" y="0"/>
          <a:ext cx="8052663" cy="53611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Общегосударственные вопросы 68,4%</a:t>
          </a:r>
        </a:p>
      </dsp:txBody>
      <dsp:txXfrm>
        <a:off x="1491594" y="0"/>
        <a:ext cx="5234231" cy="536116"/>
      </dsp:txXfrm>
    </dsp:sp>
    <dsp:sp modelId="{EEE9C29A-2F30-460D-9437-364B33B69BB3}">
      <dsp:nvSpPr>
        <dsp:cNvPr id="0" name=""/>
        <dsp:cNvSpPr/>
      </dsp:nvSpPr>
      <dsp:spPr>
        <a:xfrm rot="10800000">
          <a:off x="476055" y="611056"/>
          <a:ext cx="7274541" cy="63101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13,7%</a:t>
          </a:r>
          <a:endParaRPr lang="ru-RU" sz="1600" kern="1200" dirty="0"/>
        </a:p>
      </dsp:txBody>
      <dsp:txXfrm>
        <a:off x="1749100" y="611056"/>
        <a:ext cx="4728452" cy="631017"/>
      </dsp:txXfrm>
    </dsp:sp>
    <dsp:sp modelId="{51AB90DC-7651-4E8A-BFD5-1610676F07B8}">
      <dsp:nvSpPr>
        <dsp:cNvPr id="0" name=""/>
        <dsp:cNvSpPr/>
      </dsp:nvSpPr>
      <dsp:spPr>
        <a:xfrm rot="10800000">
          <a:off x="939355" y="1167133"/>
          <a:ext cx="6350888" cy="8867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Жилищно-коммунальное хозяйство 10,9 %</a:t>
          </a:r>
          <a:endParaRPr lang="ru-RU" kern="1200" dirty="0"/>
        </a:p>
      </dsp:txBody>
      <dsp:txXfrm>
        <a:off x="2050761" y="1167133"/>
        <a:ext cx="4128077" cy="886758"/>
      </dsp:txXfrm>
    </dsp:sp>
    <dsp:sp modelId="{FBB40A3D-76FC-4A55-B0DF-1B6D00AE845B}">
      <dsp:nvSpPr>
        <dsp:cNvPr id="0" name=""/>
        <dsp:cNvSpPr/>
      </dsp:nvSpPr>
      <dsp:spPr>
        <a:xfrm rot="10800000">
          <a:off x="1653054" y="2053891"/>
          <a:ext cx="4923491" cy="53280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Социальная политика  3,2%</a:t>
          </a:r>
          <a:endParaRPr lang="ru-RU" sz="1600" kern="1200" dirty="0"/>
        </a:p>
      </dsp:txBody>
      <dsp:txXfrm>
        <a:off x="2514665" y="2053891"/>
        <a:ext cx="3200269" cy="532808"/>
      </dsp:txXfrm>
    </dsp:sp>
    <dsp:sp modelId="{A0035297-718F-4E38-97D0-3A432A08B70C}">
      <dsp:nvSpPr>
        <dsp:cNvPr id="0" name=""/>
        <dsp:cNvSpPr/>
      </dsp:nvSpPr>
      <dsp:spPr>
        <a:xfrm rot="10800000">
          <a:off x="2081879" y="2586699"/>
          <a:ext cx="4065840" cy="8867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</a:t>
          </a:r>
          <a:r>
            <a:rPr lang="ru-RU" sz="1600" kern="1200" smtClean="0"/>
            <a:t>экономика </a:t>
          </a:r>
          <a:r>
            <a:rPr lang="ru-RU" sz="1600" kern="1200" smtClean="0"/>
            <a:t>1,6</a:t>
          </a:r>
          <a:r>
            <a:rPr lang="ru-RU" sz="1600" kern="1200" dirty="0" smtClean="0"/>
            <a:t>%</a:t>
          </a:r>
          <a:endParaRPr lang="ru-RU" sz="1600" kern="1200" dirty="0" smtClean="0"/>
        </a:p>
      </dsp:txBody>
      <dsp:txXfrm>
        <a:off x="2793401" y="2586699"/>
        <a:ext cx="2642796" cy="886758"/>
      </dsp:txXfrm>
    </dsp:sp>
    <dsp:sp modelId="{78A9B915-B95D-429F-A438-B5E3D8E99534}">
      <dsp:nvSpPr>
        <dsp:cNvPr id="0" name=""/>
        <dsp:cNvSpPr/>
      </dsp:nvSpPr>
      <dsp:spPr>
        <a:xfrm rot="10800000">
          <a:off x="2917606" y="3521750"/>
          <a:ext cx="2556018" cy="39204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оборона 1,5 %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4909" y="3521750"/>
        <a:ext cx="1661411" cy="392044"/>
      </dsp:txXfrm>
    </dsp:sp>
    <dsp:sp modelId="{C31FBC3A-5569-4B58-ABF0-DD2FBFB14B95}">
      <dsp:nvSpPr>
        <dsp:cNvPr id="0" name=""/>
        <dsp:cNvSpPr/>
      </dsp:nvSpPr>
      <dsp:spPr>
        <a:xfrm rot="10800000">
          <a:off x="3279670" y="3896405"/>
          <a:ext cx="1826993" cy="10639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Нацианальная</a:t>
          </a:r>
          <a:r>
            <a:rPr lang="ru-RU" sz="1000" kern="1200" dirty="0" smtClean="0"/>
            <a:t> безопасность и </a:t>
          </a:r>
          <a:r>
            <a:rPr lang="ru-RU" sz="1000" kern="1200" dirty="0" err="1" smtClean="0"/>
            <a:t>правохранительная</a:t>
          </a:r>
          <a:r>
            <a:rPr lang="ru-RU" sz="1000" kern="1200" dirty="0" smtClean="0"/>
            <a:t> деятельность 0,5%</a:t>
          </a:r>
          <a:endParaRPr lang="ru-RU" sz="1000" kern="1200" dirty="0"/>
        </a:p>
      </dsp:txBody>
      <dsp:txXfrm>
        <a:off x="3599394" y="3896405"/>
        <a:ext cx="1187546" cy="1063958"/>
      </dsp:txXfrm>
    </dsp:sp>
    <dsp:sp modelId="{B73A4EF0-20AD-47E5-BC68-BC13A9D700DF}">
      <dsp:nvSpPr>
        <dsp:cNvPr id="0" name=""/>
        <dsp:cNvSpPr/>
      </dsp:nvSpPr>
      <dsp:spPr>
        <a:xfrm rot="10800000" flipV="1">
          <a:off x="4147563" y="4638383"/>
          <a:ext cx="45720" cy="183106"/>
        </a:xfrm>
        <a:prstGeom prst="trapezoid">
          <a:avLst>
            <a:gd name="adj" fmla="val 322331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%</a:t>
          </a:r>
          <a:endParaRPr lang="ru-RU" sz="1100" kern="1200" dirty="0"/>
        </a:p>
      </dsp:txBody>
      <dsp:txXfrm flipV="1">
        <a:off x="4147563" y="4638383"/>
        <a:ext cx="45720" cy="18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</a:t>
            </a:r>
            <a:b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проекта бюджета </a:t>
            </a:r>
            <a:b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на 2022-2024 годы </a:t>
            </a:r>
            <a:b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бюджетных отношений в Веселовском сельском поселении Дубовского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19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</a:t>
            </a:r>
            <a:r>
              <a:rPr lang="ru-RU" sz="1800" b="1" i="1" dirty="0" smtClean="0"/>
              <a:t>Веселовского </a:t>
            </a:r>
            <a:r>
              <a:rPr lang="ru-RU" sz="1800" b="1" i="1" dirty="0" smtClean="0"/>
              <a:t>сельского поселения на </a:t>
            </a:r>
            <a:r>
              <a:rPr lang="ru-RU" sz="1800" b="1" i="1" dirty="0" smtClean="0"/>
              <a:t>2022г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6399470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Веселовского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2023г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1131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Веселовского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2024г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07674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9247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Tm="0">
        <p:cut/>
      </p:transition>
    </mc:Choice>
    <mc:Fallback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первой категории по земельным и имущественным отношениям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4509120"/>
            <a:ext cx="3456384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Специалист </a:t>
            </a:r>
            <a:r>
              <a:rPr lang="ru-RU" dirty="0" smtClean="0"/>
              <a:t>первой категории по земельным и имущественным </a:t>
            </a:r>
            <a:endParaRPr lang="ru-RU" dirty="0" smtClean="0"/>
          </a:p>
          <a:p>
            <a:pPr algn="ctr"/>
            <a:r>
              <a:rPr lang="ru-RU" dirty="0" smtClean="0"/>
              <a:t>Отношениям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35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2022 год </a:t>
            </a:r>
            <a:r>
              <a:rPr lang="ru-RU" dirty="0"/>
              <a:t>и на плановый период </a:t>
            </a:r>
            <a:r>
              <a:rPr lang="ru-RU" dirty="0" smtClean="0"/>
              <a:t>2023 </a:t>
            </a:r>
            <a:r>
              <a:rPr lang="ru-RU" dirty="0"/>
              <a:t>и </a:t>
            </a:r>
            <a:r>
              <a:rPr lang="ru-RU" dirty="0" smtClean="0"/>
              <a:t>2024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</a:t>
            </a:r>
            <a:r>
              <a:rPr lang="ru-RU" dirty="0" smtClean="0"/>
              <a:t>Веселовского </a:t>
            </a:r>
            <a:r>
              <a:rPr lang="ru-RU" dirty="0"/>
              <a:t>сельского поселения на </a:t>
            </a:r>
            <a:r>
              <a:rPr lang="ru-RU" dirty="0" smtClean="0"/>
              <a:t>2022-2024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2022год </a:t>
            </a:r>
            <a:r>
              <a:rPr lang="ru-RU" dirty="0"/>
              <a:t>и на плановый период </a:t>
            </a:r>
            <a:r>
              <a:rPr lang="ru-RU" dirty="0" smtClean="0"/>
              <a:t>2023 </a:t>
            </a:r>
            <a:r>
              <a:rPr lang="ru-RU" dirty="0"/>
              <a:t>и </a:t>
            </a:r>
            <a:r>
              <a:rPr lang="ru-RU" dirty="0" smtClean="0"/>
              <a:t>2024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2022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2023 </a:t>
            </a:r>
            <a:r>
              <a:rPr lang="ru-RU" dirty="0"/>
              <a:t>и </a:t>
            </a:r>
            <a:r>
              <a:rPr lang="ru-RU" dirty="0" smtClean="0"/>
              <a:t>2024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бюджета Веселовского сельского поселения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оцениваются следующим  образом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3109042"/>
              </p:ext>
            </p:extLst>
          </p:nvPr>
        </p:nvGraphicFramePr>
        <p:xfrm>
          <a:off x="251520" y="1340768"/>
          <a:ext cx="8424936" cy="481555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2021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утвержденный первоначально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2024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 smtClean="0">
                          <a:effectLst/>
                        </a:rPr>
                        <a:t>.Собственные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1043,2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1258,6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1285,7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1265,6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</a:t>
                      </a:r>
                      <a:r>
                        <a:rPr lang="ru-RU" sz="1600" dirty="0" smtClean="0">
                          <a:effectLst/>
                        </a:rPr>
                        <a:t> и неналоговые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1043,2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1258,6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1285,7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1265,6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5020,4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5854,2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4726,1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4164,2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6063,6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7112,8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6011,8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5429,8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6063,6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7112,8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6011,8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5429,8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3640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2441772"/>
              </p:ext>
            </p:extLst>
          </p:nvPr>
        </p:nvGraphicFramePr>
        <p:xfrm>
          <a:off x="323528" y="1052733"/>
          <a:ext cx="8712969" cy="463284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374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47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73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82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46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1043,2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1258,6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1285,7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1265,6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941,1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1120,1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1122,9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1125,5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155,8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158,3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155,8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158,3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effectLst/>
                          <a:latin typeface="Times New Roman"/>
                        </a:rPr>
                        <a:t>863,5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964,4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964,4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964,4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85,7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777,8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844,4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844,4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844,4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1 08 </a:t>
                      </a:r>
                      <a:r>
                        <a:rPr lang="ru-RU" sz="1200" dirty="0" smtClean="0">
                          <a:effectLst/>
                        </a:rPr>
                        <a:t>00000 00 0000 000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102,1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156,5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140,1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99,3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153,4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159,6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136,8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4108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Веселовского </a:t>
            </a:r>
            <a:r>
              <a:rPr lang="ru-RU" sz="3200" dirty="0" smtClean="0"/>
              <a:t>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05841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</a:t>
            </a:r>
            <a:r>
              <a:rPr lang="ru-RU" sz="3600" i="1" dirty="0" smtClean="0">
                <a:latin typeface="Arial Narrow" pitchFamily="34" charset="0"/>
              </a:rPr>
              <a:t>Веселовского </a:t>
            </a:r>
            <a:r>
              <a:rPr lang="ru-RU" sz="3600" i="1" dirty="0" smtClean="0">
                <a:latin typeface="Arial Narrow" pitchFamily="34" charset="0"/>
              </a:rPr>
              <a:t>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2022г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278153011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6086842"/>
              </p:ext>
            </p:extLst>
          </p:nvPr>
        </p:nvGraphicFramePr>
        <p:xfrm>
          <a:off x="107506" y="1052737"/>
          <a:ext cx="8928991" cy="39337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7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51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7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7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2021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5020,4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5854,2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4726,1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4164,2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4808,2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5660,3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4528,2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4075,4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1400" dirty="0" smtClean="0">
                          <a:effectLst/>
                        </a:rPr>
                        <a:t> 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96,1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105,1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109,1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115,9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88,6-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749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</a:t>
            </a:r>
            <a:r>
              <a:rPr lang="ru-RU" sz="4800" b="1" dirty="0" smtClean="0">
                <a:solidFill>
                  <a:srgbClr val="002060"/>
                </a:solidFill>
              </a:rPr>
              <a:t>Веселовского </a:t>
            </a:r>
            <a:r>
              <a:rPr lang="ru-RU" sz="4800" b="1" dirty="0" smtClean="0">
                <a:solidFill>
                  <a:srgbClr val="002060"/>
                </a:solidFill>
              </a:rPr>
              <a:t>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2022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2023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2024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476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</a:t>
            </a:r>
            <a:r>
              <a:rPr lang="ru-RU" sz="1800" i="1" dirty="0" smtClean="0"/>
              <a:t>Веселовского </a:t>
            </a:r>
            <a:r>
              <a:rPr lang="ru-RU" sz="1800" i="1" dirty="0" smtClean="0"/>
              <a:t>сельского поселения в </a:t>
            </a:r>
            <a:r>
              <a:rPr lang="ru-RU" sz="1800" i="1" dirty="0" smtClean="0"/>
              <a:t>2022г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0807314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</TotalTime>
  <Words>600</Words>
  <Application>Microsoft Office PowerPoint</Application>
  <PresentationFormat>Экран (4:3)</PresentationFormat>
  <Paragraphs>221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Формирование  проекта бюджета  на 2022-2024 годы  бюджетных отношений в Веселовском сельском поселении Дубовского района Ростовской области </vt:lpstr>
      <vt:lpstr>Слайд 2</vt:lpstr>
      <vt:lpstr>Основные показатели бюджета Веселовского сельского поселения оцениваются следующим  образом: </vt:lpstr>
      <vt:lpstr>Структура собственных доходов местного бюджета</vt:lpstr>
      <vt:lpstr>Динамика доходов бюджета  Веселовского сельского поселения.</vt:lpstr>
      <vt:lpstr>Структура налоговых доходов бюджета Веселовского сельского поселения в 2022г.</vt:lpstr>
      <vt:lpstr>  Объем безвозмездных поступлений в местный бюджет из бюджетов других уровней   </vt:lpstr>
      <vt:lpstr>Формирование расходов  в бюджете Веселовского сельского поселения на 2022 год и на плановый период 2023 и 2024 годов</vt:lpstr>
      <vt:lpstr>Структура расходов бюджета Веселовского сельского поселения в 2022г.</vt:lpstr>
      <vt:lpstr>Расходы бюджета Веселовского сельского поселения на 2022г.</vt:lpstr>
      <vt:lpstr>Расходы бюджета Веселовского сельского поселения на 2023г.</vt:lpstr>
      <vt:lpstr>Расходы бюджета Веселовского сельского поселения на 2024г.</vt:lpstr>
      <vt:lpstr>Координационная комиссия по поступлению налогов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1</cp:lastModifiedBy>
  <cp:revision>154</cp:revision>
  <dcterms:created xsi:type="dcterms:W3CDTF">2013-09-11T11:57:32Z</dcterms:created>
  <dcterms:modified xsi:type="dcterms:W3CDTF">2021-11-11T13:19:48Z</dcterms:modified>
</cp:coreProperties>
</file>