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3D82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1511" autoAdjust="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7790.5</c:v>
                </c:pt>
                <c:pt idx="1">
                  <c:v>6142.5</c:v>
                </c:pt>
                <c:pt idx="2">
                  <c:v>5676.5</c:v>
                </c:pt>
                <c:pt idx="3">
                  <c:v>5495.6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overlap val="100"/>
        <c:axId val="129852928"/>
        <c:axId val="129854464"/>
      </c:barChart>
      <c:catAx>
        <c:axId val="129852928"/>
        <c:scaling>
          <c:orientation val="minMax"/>
        </c:scaling>
        <c:axPos val="b"/>
        <c:numFmt formatCode="General" sourceLinked="1"/>
        <c:tickLblPos val="nextTo"/>
        <c:crossAx val="129854464"/>
        <c:crosses val="autoZero"/>
        <c:auto val="1"/>
        <c:lblAlgn val="ctr"/>
        <c:lblOffset val="100"/>
      </c:catAx>
      <c:valAx>
        <c:axId val="129854464"/>
        <c:scaling>
          <c:orientation val="minMax"/>
        </c:scaling>
        <c:axPos val="l"/>
        <c:majorGridlines/>
        <c:numFmt formatCode="General" sourceLinked="1"/>
        <c:tickLblPos val="nextTo"/>
        <c:crossAx val="129852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151.19999999999999</c:v>
                </c:pt>
                <c:pt idx="1">
                  <c:v>2.7</c:v>
                </c:pt>
                <c:pt idx="2">
                  <c:v>144</c:v>
                </c:pt>
                <c:pt idx="3">
                  <c:v>844.4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.64111821987416762"/>
          <c:y val="0"/>
          <c:w val="0.30676775856322475"/>
          <c:h val="0.5059981598288766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5581.2</c:v>
                </c:pt>
                <c:pt idx="1">
                  <c:v>109.7</c:v>
                </c:pt>
                <c:pt idx="2">
                  <c:v>86.9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324.7</c:v>
                </c:pt>
                <c:pt idx="7">
                  <c:v>0</c:v>
                </c:pt>
                <c:pt idx="8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70-4731-922A-FD5561707FDF}"/>
            </c:ext>
          </c:extLst>
        </c:ser>
      </c:pie3DChart>
    </c:plotArea>
    <c:legend>
      <c:legendPos val="r"/>
      <c:layout>
        <c:manualLayout>
          <c:xMode val="edge"/>
          <c:yMode val="edge"/>
          <c:x val="0.69531860600758288"/>
          <c:y val="0.20916609349214751"/>
          <c:w val="0.29432645572081267"/>
          <c:h val="0.58621138510266979"/>
        </c:manualLayout>
      </c:layout>
    </c:legend>
    <c:plotVisOnly val="1"/>
    <c:dispBlanksAs val="zero"/>
  </c:chart>
  <c:txPr>
    <a:bodyPr/>
    <a:lstStyle/>
    <a:p>
      <a:pPr>
        <a:defRPr sz="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4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5581.2</c:v>
                </c:pt>
                <c:pt idx="1">
                  <c:v>4.2</c:v>
                </c:pt>
                <c:pt idx="2">
                  <c:v>86.9</c:v>
                </c:pt>
                <c:pt idx="3">
                  <c:v>20</c:v>
                </c:pt>
                <c:pt idx="4">
                  <c:v>109.7</c:v>
                </c:pt>
                <c:pt idx="5">
                  <c:v>0</c:v>
                </c:pt>
                <c:pt idx="6">
                  <c:v>324.7</c:v>
                </c:pt>
                <c:pt idx="7">
                  <c:v>20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spPr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218E-3"/>
                  <c:y val="4.489652257431185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328E-3"/>
                  <c:y val="-4.20904899134174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4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4723</c:v>
                </c:pt>
                <c:pt idx="1">
                  <c:v>21.4</c:v>
                </c:pt>
                <c:pt idx="2">
                  <c:v>88.6</c:v>
                </c:pt>
                <c:pt idx="3">
                  <c:v>155.1</c:v>
                </c:pt>
                <c:pt idx="4">
                  <c:v>0</c:v>
                </c:pt>
                <c:pt idx="5">
                  <c:v>5</c:v>
                </c:pt>
                <c:pt idx="6">
                  <c:v>436.7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3CD5E-1BFA-4B5F-B179-9B376D07FA01}" type="doc">
      <dgm:prSet loTypeId="urn:microsoft.com/office/officeart/2005/8/layout/l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9488170-6264-4EF5-84F0-DA6812BE8636}">
      <dgm:prSet/>
      <dgm:spPr/>
      <dgm:t>
        <a:bodyPr/>
        <a:lstStyle/>
        <a:p>
          <a:pPr rtl="0"/>
          <a:r>
            <a:rPr lang="ru-RU" b="1" baseline="0" dirty="0" smtClean="0">
              <a:latin typeface="Cambria" pitchFamily="18" charset="0"/>
            </a:rPr>
            <a:t>Формирование </a:t>
          </a:r>
          <a:br>
            <a:rPr lang="ru-RU" b="1" baseline="0" dirty="0" smtClean="0">
              <a:latin typeface="Cambria" pitchFamily="18" charset="0"/>
            </a:rPr>
          </a:br>
          <a:r>
            <a:rPr lang="ru-RU" b="1" baseline="0" dirty="0" smtClean="0">
              <a:latin typeface="Cambria" pitchFamily="18" charset="0"/>
            </a:rPr>
            <a:t>проекта бюджета </a:t>
          </a:r>
          <a:br>
            <a:rPr lang="ru-RU" b="1" baseline="0" dirty="0" smtClean="0">
              <a:latin typeface="Cambria" pitchFamily="18" charset="0"/>
            </a:rPr>
          </a:br>
          <a:r>
            <a:rPr lang="ru-RU" b="1" baseline="0" dirty="0" smtClean="0">
              <a:latin typeface="Cambria" pitchFamily="18" charset="0"/>
            </a:rPr>
            <a:t>на 2023-2025 годы </a:t>
          </a:r>
          <a:br>
            <a:rPr lang="ru-RU" b="1" baseline="0" dirty="0" smtClean="0">
              <a:latin typeface="Cambria" pitchFamily="18" charset="0"/>
            </a:rPr>
          </a:br>
          <a:r>
            <a:rPr lang="ru-RU" b="1" baseline="0" dirty="0" smtClean="0">
              <a:latin typeface="Cambria" pitchFamily="18" charset="0"/>
            </a:rPr>
            <a:t>бюджетных отношений в Веселовском сельском поселении Дубовского района Ростовской области</a:t>
          </a:r>
          <a:r>
            <a:rPr lang="ru-RU" b="1" dirty="0" smtClean="0"/>
            <a:t/>
          </a:r>
          <a:br>
            <a:rPr lang="ru-RU" b="1" dirty="0" smtClean="0"/>
          </a:br>
          <a:endParaRPr lang="ru-RU" b="1" dirty="0"/>
        </a:p>
      </dgm:t>
    </dgm:pt>
    <dgm:pt modelId="{F82CF56D-D0B4-4EFD-80A4-A1B1D53E34CC}" type="parTrans" cxnId="{91F5545E-C106-4298-AD5A-C3AF43C74919}">
      <dgm:prSet/>
      <dgm:spPr/>
      <dgm:t>
        <a:bodyPr/>
        <a:lstStyle/>
        <a:p>
          <a:endParaRPr lang="ru-RU"/>
        </a:p>
      </dgm:t>
    </dgm:pt>
    <dgm:pt modelId="{3972E295-F585-4173-8C96-6AB4C5BD7BCA}" type="sibTrans" cxnId="{91F5545E-C106-4298-AD5A-C3AF43C74919}">
      <dgm:prSet/>
      <dgm:spPr/>
      <dgm:t>
        <a:bodyPr/>
        <a:lstStyle/>
        <a:p>
          <a:endParaRPr lang="ru-RU"/>
        </a:p>
      </dgm:t>
    </dgm:pt>
    <dgm:pt modelId="{FBE607C9-27EA-444D-BD86-D25830AE457D}" type="pres">
      <dgm:prSet presAssocID="{B3C3CD5E-1BFA-4B5F-B179-9B376D07FA0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11D0F94-A15F-44FF-894A-F6B3B0729F29}" type="pres">
      <dgm:prSet presAssocID="{69488170-6264-4EF5-84F0-DA6812BE8636}" presName="horFlow" presStyleCnt="0"/>
      <dgm:spPr/>
    </dgm:pt>
    <dgm:pt modelId="{5AAC8BCB-D6C5-4947-B161-C72E834E40E1}" type="pres">
      <dgm:prSet presAssocID="{69488170-6264-4EF5-84F0-DA6812BE8636}" presName="bigChev" presStyleLbl="node1" presStyleIdx="0" presStyleCnt="1" custScaleY="146508" custLinFactNeighborX="-2027" custLinFactNeighborY="-2708"/>
      <dgm:spPr/>
    </dgm:pt>
  </dgm:ptLst>
  <dgm:cxnLst>
    <dgm:cxn modelId="{91F5545E-C106-4298-AD5A-C3AF43C74919}" srcId="{B3C3CD5E-1BFA-4B5F-B179-9B376D07FA01}" destId="{69488170-6264-4EF5-84F0-DA6812BE8636}" srcOrd="0" destOrd="0" parTransId="{F82CF56D-D0B4-4EFD-80A4-A1B1D53E34CC}" sibTransId="{3972E295-F585-4173-8C96-6AB4C5BD7BCA}"/>
    <dgm:cxn modelId="{7349A481-D824-4643-918F-1534ED25BAB8}" type="presOf" srcId="{69488170-6264-4EF5-84F0-DA6812BE8636}" destId="{5AAC8BCB-D6C5-4947-B161-C72E834E40E1}" srcOrd="0" destOrd="0" presId="urn:microsoft.com/office/officeart/2005/8/layout/lProcess3"/>
    <dgm:cxn modelId="{CFC197AD-FB52-4046-B29F-D237420C1925}" type="presOf" srcId="{B3C3CD5E-1BFA-4B5F-B179-9B376D07FA01}" destId="{FBE607C9-27EA-444D-BD86-D25830AE457D}" srcOrd="0" destOrd="0" presId="urn:microsoft.com/office/officeart/2005/8/layout/lProcess3"/>
    <dgm:cxn modelId="{870302B0-44FC-46C4-9371-AFD16DF4D235}" type="presParOf" srcId="{FBE607C9-27EA-444D-BD86-D25830AE457D}" destId="{111D0F94-A15F-44FF-894A-F6B3B0729F29}" srcOrd="0" destOrd="0" presId="urn:microsoft.com/office/officeart/2005/8/layout/lProcess3"/>
    <dgm:cxn modelId="{B5009613-A56E-45D3-B938-ACDBEF278CB1}" type="presParOf" srcId="{111D0F94-A15F-44FF-894A-F6B3B0729F29}" destId="{5AAC8BCB-D6C5-4947-B161-C72E834E40E1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5,8%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Национальная экономика 1,4%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Общегосударственные вопросы </a:t>
          </a:r>
          <a:r>
            <a:rPr lang="ru-RU" sz="1950" dirty="0" smtClean="0"/>
            <a:t>90,9%</a:t>
          </a:r>
          <a:endParaRPr lang="ru-RU" sz="1950" dirty="0" smtClean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600" dirty="0" smtClean="0"/>
            <a:t>Социальная политика 0,3%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Национальная оборона 1,8 </a:t>
          </a:r>
          <a:r>
            <a:rPr lang="ru-RU" sz="1600" dirty="0" smtClean="0"/>
            <a:t>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Жилищно-коммуналн0,3%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7" custScaleX="97850" custScaleY="60458" custLinFactNeighborX="-74" custLinFactNeighborY="-100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7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7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7" custScaleX="95919" custScaleY="129490" custLinFactNeighborX="5298" custLinFactNeighborY="282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6" presStyleCnt="7" custFlipVert="1" custScaleX="15512" custScaleY="20649" custLinFactNeighborX="18872" custLinFactNeighborY="-328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F4669402-AD08-4C24-88FA-B7AC83F20B20}" srcId="{CDD6E540-69D0-4E4D-86F0-1A60EF0CF9B3}" destId="{F50B3DFB-348A-49C9-B544-3EF5C33D9CBF}" srcOrd="6" destOrd="0" parTransId="{64EBA4BA-5811-4F52-A711-94134FE5CDBB}" sibTransId="{1C16F913-06AC-475D-AD0E-81B301513390}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BC74792D-6E46-46EC-AA99-F840222F6FA0}" type="presParOf" srcId="{0CCD8F41-11DE-47AF-858C-1342650EFD02}" destId="{3537C2AC-F8C4-4A41-8AA5-40BB918B303C}" srcOrd="6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82378" y="0"/>
          <a:ext cx="8052663" cy="53611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Общегосударственные вопросы 68,4%</a:t>
          </a:r>
        </a:p>
      </dsp:txBody>
      <dsp:txXfrm>
        <a:off x="1491594" y="0"/>
        <a:ext cx="5234231" cy="536116"/>
      </dsp:txXfrm>
    </dsp:sp>
    <dsp:sp modelId="{EEE9C29A-2F30-460D-9437-364B33B69BB3}">
      <dsp:nvSpPr>
        <dsp:cNvPr id="0" name=""/>
        <dsp:cNvSpPr/>
      </dsp:nvSpPr>
      <dsp:spPr>
        <a:xfrm rot="10800000">
          <a:off x="476055" y="611056"/>
          <a:ext cx="7274541" cy="6310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13,7%</a:t>
          </a:r>
          <a:endParaRPr lang="ru-RU" sz="1600" kern="1200" dirty="0"/>
        </a:p>
      </dsp:txBody>
      <dsp:txXfrm>
        <a:off x="1749100" y="611056"/>
        <a:ext cx="4728452" cy="631017"/>
      </dsp:txXfrm>
    </dsp:sp>
    <dsp:sp modelId="{51AB90DC-7651-4E8A-BFD5-1610676F07B8}">
      <dsp:nvSpPr>
        <dsp:cNvPr id="0" name=""/>
        <dsp:cNvSpPr/>
      </dsp:nvSpPr>
      <dsp:spPr>
        <a:xfrm rot="10800000">
          <a:off x="939355" y="1167133"/>
          <a:ext cx="6350888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Жилищно-коммунальное хозяйство 10,9 %</a:t>
          </a:r>
          <a:endParaRPr lang="ru-RU" kern="1200" dirty="0"/>
        </a:p>
      </dsp:txBody>
      <dsp:txXfrm>
        <a:off x="2050761" y="1167133"/>
        <a:ext cx="4128077" cy="886758"/>
      </dsp:txXfrm>
    </dsp:sp>
    <dsp:sp modelId="{FBB40A3D-76FC-4A55-B0DF-1B6D00AE845B}">
      <dsp:nvSpPr>
        <dsp:cNvPr id="0" name=""/>
        <dsp:cNvSpPr/>
      </dsp:nvSpPr>
      <dsp:spPr>
        <a:xfrm rot="10800000">
          <a:off x="1653054" y="2053891"/>
          <a:ext cx="4923491" cy="5328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Социальная политика  3,2%</a:t>
          </a:r>
          <a:endParaRPr lang="ru-RU" sz="1600" kern="1200" dirty="0"/>
        </a:p>
      </dsp:txBody>
      <dsp:txXfrm>
        <a:off x="2514665" y="2053891"/>
        <a:ext cx="3200269" cy="532808"/>
      </dsp:txXfrm>
    </dsp:sp>
    <dsp:sp modelId="{A0035297-718F-4E38-97D0-3A432A08B70C}">
      <dsp:nvSpPr>
        <dsp:cNvPr id="0" name=""/>
        <dsp:cNvSpPr/>
      </dsp:nvSpPr>
      <dsp:spPr>
        <a:xfrm rot="10800000">
          <a:off x="2081879" y="2586699"/>
          <a:ext cx="4065840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</a:t>
          </a:r>
          <a:r>
            <a:rPr lang="ru-RU" sz="1600" kern="1200" smtClean="0"/>
            <a:t>экономика </a:t>
          </a:r>
          <a:r>
            <a:rPr lang="ru-RU" sz="1600" kern="1200" smtClean="0"/>
            <a:t>1,6</a:t>
          </a:r>
          <a:r>
            <a:rPr lang="ru-RU" sz="1600" kern="1200" dirty="0" smtClean="0"/>
            <a:t>%</a:t>
          </a:r>
          <a:endParaRPr lang="ru-RU" sz="1600" kern="1200" dirty="0" smtClean="0"/>
        </a:p>
      </dsp:txBody>
      <dsp:txXfrm>
        <a:off x="2793401" y="2586699"/>
        <a:ext cx="2642796" cy="886758"/>
      </dsp:txXfrm>
    </dsp:sp>
    <dsp:sp modelId="{78A9B915-B95D-429F-A438-B5E3D8E99534}">
      <dsp:nvSpPr>
        <dsp:cNvPr id="0" name=""/>
        <dsp:cNvSpPr/>
      </dsp:nvSpPr>
      <dsp:spPr>
        <a:xfrm rot="10800000">
          <a:off x="2917606" y="3521750"/>
          <a:ext cx="2556018" cy="39204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оборона 1,5 %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4909" y="3521750"/>
        <a:ext cx="1661411" cy="392044"/>
      </dsp:txXfrm>
    </dsp:sp>
    <dsp:sp modelId="{C31FBC3A-5569-4B58-ABF0-DD2FBFB14B95}">
      <dsp:nvSpPr>
        <dsp:cNvPr id="0" name=""/>
        <dsp:cNvSpPr/>
      </dsp:nvSpPr>
      <dsp:spPr>
        <a:xfrm rot="10800000">
          <a:off x="3279670" y="3896405"/>
          <a:ext cx="1826993" cy="10639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Нацианальная</a:t>
          </a:r>
          <a:r>
            <a:rPr lang="ru-RU" sz="1000" kern="1200" dirty="0" smtClean="0"/>
            <a:t> безопасность и </a:t>
          </a:r>
          <a:r>
            <a:rPr lang="ru-RU" sz="1000" kern="1200" dirty="0" err="1" smtClean="0"/>
            <a:t>правохранительная</a:t>
          </a:r>
          <a:r>
            <a:rPr lang="ru-RU" sz="1000" kern="1200" dirty="0" smtClean="0"/>
            <a:t> деятельность 0,5%</a:t>
          </a:r>
          <a:endParaRPr lang="ru-RU" sz="1000" kern="1200" dirty="0"/>
        </a:p>
      </dsp:txBody>
      <dsp:txXfrm>
        <a:off x="3599394" y="3896405"/>
        <a:ext cx="1187546" cy="1063958"/>
      </dsp:txXfrm>
    </dsp:sp>
    <dsp:sp modelId="{B73A4EF0-20AD-47E5-BC68-BC13A9D700DF}">
      <dsp:nvSpPr>
        <dsp:cNvPr id="0" name=""/>
        <dsp:cNvSpPr/>
      </dsp:nvSpPr>
      <dsp:spPr>
        <a:xfrm rot="10800000" flipV="1">
          <a:off x="4147563" y="4638383"/>
          <a:ext cx="45720" cy="183106"/>
        </a:xfrm>
        <a:prstGeom prst="trapezoid">
          <a:avLst>
            <a:gd name="adj" fmla="val 32233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%</a:t>
          </a:r>
          <a:endParaRPr lang="ru-RU" sz="1100" kern="1200" dirty="0"/>
        </a:p>
      </dsp:txBody>
      <dsp:txXfrm flipV="1">
        <a:off x="4147563" y="4638383"/>
        <a:ext cx="45720" cy="18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142852"/>
          <a:ext cx="8856984" cy="6382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Веселовского сельского поселения на </a:t>
            </a:r>
            <a:r>
              <a:rPr lang="ru-RU" sz="1800" b="1" i="1" dirty="0" smtClean="0"/>
              <a:t>2023г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26399470"/>
              </p:ext>
            </p:extLst>
          </p:nvPr>
        </p:nvGraphicFramePr>
        <p:xfrm>
          <a:off x="467544" y="1142984"/>
          <a:ext cx="8229600" cy="493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2023г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113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2024г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0767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первой категории по земельным и имущественным отношениям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509120"/>
            <a:ext cx="345638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Специалист первой категории по земельным и имущественным </a:t>
            </a:r>
          </a:p>
          <a:p>
            <a:pPr algn="ctr"/>
            <a:r>
              <a:rPr lang="ru-RU" dirty="0" smtClean="0"/>
              <a:t>Отношениям</a:t>
            </a:r>
          </a:p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2023 </a:t>
            </a:r>
            <a:r>
              <a:rPr lang="ru-RU" dirty="0" smtClean="0"/>
              <a:t>год </a:t>
            </a:r>
            <a:r>
              <a:rPr lang="ru-RU" dirty="0"/>
              <a:t>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</a:t>
            </a:r>
            <a:r>
              <a:rPr lang="ru-RU" dirty="0" smtClean="0"/>
              <a:t>Веселовского </a:t>
            </a:r>
            <a:r>
              <a:rPr lang="ru-RU" dirty="0"/>
              <a:t>сельского поселения на </a:t>
            </a:r>
            <a:r>
              <a:rPr lang="ru-RU" dirty="0" smtClean="0"/>
              <a:t>2023-2025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2023год </a:t>
            </a:r>
            <a:r>
              <a:rPr lang="ru-RU" dirty="0"/>
              <a:t>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2023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бюджета Веселовского сельского поселения оцениваются следующим  образом: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3109042"/>
              </p:ext>
            </p:extLst>
          </p:nvPr>
        </p:nvGraphicFramePr>
        <p:xfrm>
          <a:off x="251520" y="1340768"/>
          <a:ext cx="8424936" cy="48155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2022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утвержденный первоначально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2024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 smtClean="0">
                          <a:effectLst/>
                        </a:rPr>
                        <a:t>.Собственные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1425,8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1417,5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1424,3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1356,9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</a:rPr>
                        <a:t> и неналоговые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1425,8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1417,5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1424,3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1356,9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6364,7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4725,0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4252,2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4252,2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7790,5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6142,5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5676,5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5495,6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7790,5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6142,5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5676,5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5495,6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2441772"/>
              </p:ext>
            </p:extLst>
          </p:nvPr>
        </p:nvGraphicFramePr>
        <p:xfrm>
          <a:off x="323528" y="1052733"/>
          <a:ext cx="8712969" cy="470335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2025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1425,8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1417,5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1424,3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1356,9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1269,3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1254,7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1255,0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1257,9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150,2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150,3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27,6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28,7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29,9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27,6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28,7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29,9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964,4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1073,2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1073,2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1073,2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931,6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929,2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929,2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929,2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1 08 </a:t>
                      </a:r>
                      <a:r>
                        <a:rPr lang="ru-RU" sz="1200" dirty="0" smtClean="0">
                          <a:effectLst/>
                        </a:rPr>
                        <a:t>00000 00 0000 000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169,3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153,4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159,6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95,6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Веселовского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0584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Веселовского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2023г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278153011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6086842"/>
              </p:ext>
            </p:extLst>
          </p:nvPr>
        </p:nvGraphicFramePr>
        <p:xfrm>
          <a:off x="107506" y="1052737"/>
          <a:ext cx="8928991" cy="3933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94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3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2022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6364,7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4725,0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4252,2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4138,7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6171,1</a:t>
                      </a: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4528,2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4075,4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4075,4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400" dirty="0" smtClean="0">
                          <a:effectLst/>
                        </a:rPr>
                        <a:t> 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Веселовского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2023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2024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2025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Веселовского сельского поселения в </a:t>
            </a:r>
            <a:r>
              <a:rPr lang="ru-RU" sz="1800" i="1" dirty="0" smtClean="0"/>
              <a:t>2023г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08073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591</Words>
  <Application>Microsoft Office PowerPoint</Application>
  <PresentationFormat>Экран (4:3)</PresentationFormat>
  <Paragraphs>220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Основные показатели бюджета Веселовского сельского поселения оцениваются следующим  образом: </vt:lpstr>
      <vt:lpstr>Структура собственных доходов местного бюджета</vt:lpstr>
      <vt:lpstr>Динамика доходов бюджета  Веселовского сельского поселения.</vt:lpstr>
      <vt:lpstr>Структура налоговых доходов бюджета Веселовского сельского поселения в 2023г.</vt:lpstr>
      <vt:lpstr>  Объем безвозмездных поступлений в местный бюджет из бюджетов других уровней   </vt:lpstr>
      <vt:lpstr>Формирование расходов  в бюджете Веселовского сельского поселения на 2023 год и на плановый период 2024 и 2025 годов</vt:lpstr>
      <vt:lpstr>Структура расходов бюджета Веселовского сельского поселения в 2023г.</vt:lpstr>
      <vt:lpstr>Расходы бюджета Веселовского сельского поселения на 2023г.</vt:lpstr>
      <vt:lpstr>Расходы бюджета Веселовского сельского поселения на 2023г.</vt:lpstr>
      <vt:lpstr>Расходы бюджета Веселовского сельского поселения на 2024г.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</cp:lastModifiedBy>
  <cp:revision>169</cp:revision>
  <dcterms:created xsi:type="dcterms:W3CDTF">2013-09-11T11:57:32Z</dcterms:created>
  <dcterms:modified xsi:type="dcterms:W3CDTF">2022-10-28T06:10:27Z</dcterms:modified>
</cp:coreProperties>
</file>