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3D82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1511" autoAdjust="0"/>
  </p:normalViewPr>
  <p:slideViewPr>
    <p:cSldViewPr>
      <p:cViewPr varScale="1">
        <p:scale>
          <a:sx n="107" d="100"/>
          <a:sy n="107" d="100"/>
        </p:scale>
        <p:origin x="-8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10778</c:v>
                </c:pt>
                <c:pt idx="1">
                  <c:v>11318.5</c:v>
                </c:pt>
                <c:pt idx="2">
                  <c:v>9095.2999999999938</c:v>
                </c:pt>
                <c:pt idx="3">
                  <c:v>7529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40-4926-AB41-6C9872BF63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840-4926-AB41-6C9872BF63A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840-4926-AB41-6C9872BF63A2}"/>
            </c:ext>
          </c:extLst>
        </c:ser>
        <c:overlap val="100"/>
        <c:axId val="145607680"/>
        <c:axId val="144876288"/>
      </c:barChart>
      <c:catAx>
        <c:axId val="145607680"/>
        <c:scaling>
          <c:orientation val="minMax"/>
        </c:scaling>
        <c:axPos val="b"/>
        <c:numFmt formatCode="General" sourceLinked="1"/>
        <c:tickLblPos val="nextTo"/>
        <c:crossAx val="144876288"/>
        <c:crosses val="autoZero"/>
        <c:auto val="1"/>
        <c:lblAlgn val="ctr"/>
        <c:lblOffset val="100"/>
      </c:catAx>
      <c:valAx>
        <c:axId val="144876288"/>
        <c:scaling>
          <c:orientation val="minMax"/>
        </c:scaling>
        <c:axPos val="l"/>
        <c:majorGridlines/>
        <c:numFmt formatCode="General" sourceLinked="1"/>
        <c:tickLblPos val="nextTo"/>
        <c:crossAx val="1456076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государственная пошлина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195</c:v>
                </c:pt>
                <c:pt idx="1">
                  <c:v>4.5999999999999996</c:v>
                </c:pt>
                <c:pt idx="2">
                  <c:v>226</c:v>
                </c:pt>
                <c:pt idx="3">
                  <c:v>929.2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BC2-4568-9B67-C549E1C1CEF8}"/>
            </c:ext>
          </c:extLst>
        </c:ser>
        <c:firstSliceAng val="0"/>
      </c:pieChart>
    </c:plotArea>
    <c:legend>
      <c:legendPos val="r"/>
      <c:layout>
        <c:manualLayout>
          <c:xMode val="edge"/>
          <c:yMode val="edge"/>
          <c:x val="0.64111821987416762"/>
          <c:y val="0"/>
          <c:w val="0.30676775856322475"/>
          <c:h val="0.5059981598288766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национальная безопасность и правоохранительная деятельность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8350.2999999999975</c:v>
                </c:pt>
                <c:pt idx="1">
                  <c:v>175.4</c:v>
                </c:pt>
                <c:pt idx="2">
                  <c:v>76.099999999999994</c:v>
                </c:pt>
                <c:pt idx="3">
                  <c:v>799.5</c:v>
                </c:pt>
                <c:pt idx="4">
                  <c:v>43.2</c:v>
                </c:pt>
                <c:pt idx="5">
                  <c:v>15</c:v>
                </c:pt>
                <c:pt idx="6">
                  <c:v>1427.5</c:v>
                </c:pt>
                <c:pt idx="7">
                  <c:v>0</c:v>
                </c:pt>
                <c:pt idx="8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70-4731-922A-FD5561707FDF}"/>
            </c:ext>
          </c:extLst>
        </c:ser>
      </c:pie3DChart>
    </c:plotArea>
    <c:legend>
      <c:legendPos val="r"/>
      <c:layout>
        <c:manualLayout>
          <c:xMode val="edge"/>
          <c:yMode val="edge"/>
          <c:x val="0.69531860600758333"/>
          <c:y val="0.20916609349214768"/>
          <c:w val="0.29432645572081317"/>
          <c:h val="0.58621138510266857"/>
        </c:manualLayout>
      </c:layout>
    </c:legend>
    <c:plotVisOnly val="1"/>
    <c:dispBlanksAs val="zero"/>
  </c:chart>
  <c:txPr>
    <a:bodyPr/>
    <a:lstStyle/>
    <a:p>
      <a:pPr>
        <a:defRPr sz="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48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28-46F6-9B71-D19A4E9C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национальная оборона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7385.5</c:v>
                </c:pt>
                <c:pt idx="1">
                  <c:v>41.4</c:v>
                </c:pt>
                <c:pt idx="2">
                  <c:v>68.099999999999994</c:v>
                </c:pt>
                <c:pt idx="3">
                  <c:v>412.2</c:v>
                </c:pt>
                <c:pt idx="4">
                  <c:v>191.5</c:v>
                </c:pt>
                <c:pt idx="5">
                  <c:v>15</c:v>
                </c:pt>
                <c:pt idx="6">
                  <c:v>927.1</c:v>
                </c:pt>
                <c:pt idx="7">
                  <c:v>50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28-46F6-9B71-D19A4E9C5CDD}"/>
            </c:ext>
          </c:extLst>
        </c:ser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spPr>
    <a:effectLst/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252E-3"/>
                  <c:y val="4.489652257431191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D2-49B5-808A-5660F8A7B10A}"/>
                </c:ext>
              </c:extLst>
            </c:dLbl>
            <c:dLbl>
              <c:idx val="2"/>
              <c:layout>
                <c:manualLayout>
                  <c:x val="4.6296296296296389E-3"/>
                  <c:y val="-4.209048991341748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D2-49B5-808A-5660F8A7B10A}"/>
                </c:ext>
              </c:extLst>
            </c:dLbl>
            <c:dLbl>
              <c:idx val="6"/>
              <c:layout>
                <c:manualLayout>
                  <c:x val="0"/>
                  <c:y val="-4.209048991341748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D2-49B5-808A-5660F8A7B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национальная оборона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6299.1</c:v>
                </c:pt>
                <c:pt idx="1">
                  <c:v>10</c:v>
                </c:pt>
                <c:pt idx="2">
                  <c:v>68.099999999999994</c:v>
                </c:pt>
                <c:pt idx="3">
                  <c:v>53</c:v>
                </c:pt>
                <c:pt idx="4">
                  <c:v>0</c:v>
                </c:pt>
                <c:pt idx="5">
                  <c:v>10</c:v>
                </c:pt>
                <c:pt idx="6">
                  <c:v>880.9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4D2-49B5-808A-5660F8A7B10A}"/>
            </c:ext>
          </c:extLst>
        </c:ser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C3CD5E-1BFA-4B5F-B179-9B376D07FA01}" type="doc">
      <dgm:prSet loTypeId="urn:microsoft.com/office/officeart/2005/8/layout/lProcess3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69488170-6264-4EF5-84F0-DA6812BE8636}">
      <dgm:prSet/>
      <dgm:spPr/>
      <dgm:t>
        <a:bodyPr/>
        <a:lstStyle/>
        <a:p>
          <a:pPr rtl="0"/>
          <a:r>
            <a:rPr lang="ru-RU" b="1" baseline="0" dirty="0" smtClean="0">
              <a:latin typeface="Cambria" pitchFamily="18" charset="0"/>
            </a:rPr>
            <a:t>Формирование </a:t>
          </a:r>
          <a:br>
            <a:rPr lang="ru-RU" b="1" baseline="0" dirty="0" smtClean="0">
              <a:latin typeface="Cambria" pitchFamily="18" charset="0"/>
            </a:rPr>
          </a:br>
          <a:r>
            <a:rPr lang="ru-RU" b="1" baseline="0" dirty="0" smtClean="0">
              <a:latin typeface="Cambria" pitchFamily="18" charset="0"/>
            </a:rPr>
            <a:t>проекта бюджета </a:t>
          </a:r>
          <a:br>
            <a:rPr lang="ru-RU" b="1" baseline="0" dirty="0" smtClean="0">
              <a:latin typeface="Cambria" pitchFamily="18" charset="0"/>
            </a:rPr>
          </a:br>
          <a:r>
            <a:rPr lang="ru-RU" b="1" baseline="0" dirty="0" smtClean="0">
              <a:latin typeface="Cambria" pitchFamily="18" charset="0"/>
            </a:rPr>
            <a:t>на 2025-2027 годы </a:t>
          </a:r>
          <a:br>
            <a:rPr lang="ru-RU" b="1" baseline="0" dirty="0" smtClean="0">
              <a:latin typeface="Cambria" pitchFamily="18" charset="0"/>
            </a:rPr>
          </a:br>
          <a:r>
            <a:rPr lang="ru-RU" b="1" baseline="0" dirty="0" smtClean="0">
              <a:latin typeface="Cambria" pitchFamily="18" charset="0"/>
            </a:rPr>
            <a:t>бюджетных отношений в Веселовском сельском поселении Дубовского района Ростовской области</a:t>
          </a:r>
          <a:r>
            <a:rPr lang="ru-RU" b="1" dirty="0" smtClean="0"/>
            <a:t/>
          </a:r>
          <a:br>
            <a:rPr lang="ru-RU" b="1" dirty="0" smtClean="0"/>
          </a:br>
          <a:endParaRPr lang="ru-RU" b="1" dirty="0"/>
        </a:p>
      </dgm:t>
    </dgm:pt>
    <dgm:pt modelId="{F82CF56D-D0B4-4EFD-80A4-A1B1D53E34CC}" type="parTrans" cxnId="{91F5545E-C106-4298-AD5A-C3AF43C74919}">
      <dgm:prSet/>
      <dgm:spPr/>
      <dgm:t>
        <a:bodyPr/>
        <a:lstStyle/>
        <a:p>
          <a:endParaRPr lang="ru-RU"/>
        </a:p>
      </dgm:t>
    </dgm:pt>
    <dgm:pt modelId="{3972E295-F585-4173-8C96-6AB4C5BD7BCA}" type="sibTrans" cxnId="{91F5545E-C106-4298-AD5A-C3AF43C74919}">
      <dgm:prSet/>
      <dgm:spPr/>
      <dgm:t>
        <a:bodyPr/>
        <a:lstStyle/>
        <a:p>
          <a:endParaRPr lang="ru-RU"/>
        </a:p>
      </dgm:t>
    </dgm:pt>
    <dgm:pt modelId="{FBE607C9-27EA-444D-BD86-D25830AE457D}" type="pres">
      <dgm:prSet presAssocID="{B3C3CD5E-1BFA-4B5F-B179-9B376D07FA0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11D0F94-A15F-44FF-894A-F6B3B0729F29}" type="pres">
      <dgm:prSet presAssocID="{69488170-6264-4EF5-84F0-DA6812BE8636}" presName="horFlow" presStyleCnt="0"/>
      <dgm:spPr/>
    </dgm:pt>
    <dgm:pt modelId="{5AAC8BCB-D6C5-4947-B161-C72E834E40E1}" type="pres">
      <dgm:prSet presAssocID="{69488170-6264-4EF5-84F0-DA6812BE8636}" presName="bigChev" presStyleLbl="node1" presStyleIdx="0" presStyleCnt="1" custScaleY="146508" custLinFactNeighborX="-414" custLinFactNeighborY="-4725"/>
      <dgm:spPr/>
      <dgm:t>
        <a:bodyPr/>
        <a:lstStyle/>
        <a:p>
          <a:endParaRPr lang="ru-RU"/>
        </a:p>
      </dgm:t>
    </dgm:pt>
  </dgm:ptLst>
  <dgm:cxnLst>
    <dgm:cxn modelId="{91F5545E-C106-4298-AD5A-C3AF43C74919}" srcId="{B3C3CD5E-1BFA-4B5F-B179-9B376D07FA01}" destId="{69488170-6264-4EF5-84F0-DA6812BE8636}" srcOrd="0" destOrd="0" parTransId="{F82CF56D-D0B4-4EFD-80A4-A1B1D53E34CC}" sibTransId="{3972E295-F585-4173-8C96-6AB4C5BD7BCA}"/>
    <dgm:cxn modelId="{7349A481-D824-4643-918F-1534ED25BAB8}" type="presOf" srcId="{69488170-6264-4EF5-84F0-DA6812BE8636}" destId="{5AAC8BCB-D6C5-4947-B161-C72E834E40E1}" srcOrd="0" destOrd="0" presId="urn:microsoft.com/office/officeart/2005/8/layout/lProcess3"/>
    <dgm:cxn modelId="{CFC197AD-FB52-4046-B29F-D237420C1925}" type="presOf" srcId="{B3C3CD5E-1BFA-4B5F-B179-9B376D07FA01}" destId="{FBE607C9-27EA-444D-BD86-D25830AE457D}" srcOrd="0" destOrd="0" presId="urn:microsoft.com/office/officeart/2005/8/layout/lProcess3"/>
    <dgm:cxn modelId="{870302B0-44FC-46C4-9371-AFD16DF4D235}" type="presParOf" srcId="{FBE607C9-27EA-444D-BD86-D25830AE457D}" destId="{111D0F94-A15F-44FF-894A-F6B3B0729F29}" srcOrd="0" destOrd="0" presId="urn:microsoft.com/office/officeart/2005/8/layout/lProcess3"/>
    <dgm:cxn modelId="{B5009613-A56E-45D3-B938-ACDBEF278CB1}" type="presParOf" srcId="{111D0F94-A15F-44FF-894A-F6B3B0729F29}" destId="{5AAC8BCB-D6C5-4947-B161-C72E834E40E1}" srcOrd="0" destOrd="0" presId="urn:microsoft.com/office/officeart/2005/8/layout/l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12,8%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Общегосударственные вопросы 75,0%</a:t>
          </a:r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600" dirty="0" smtClean="0"/>
            <a:t>Национальная безопасность 0,4%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Жилищно-коммунальное </a:t>
          </a:r>
          <a:r>
            <a:rPr lang="ru-RU" sz="1600" dirty="0" err="1" smtClean="0"/>
            <a:t>хоз-во</a:t>
          </a:r>
          <a:r>
            <a:rPr lang="ru-RU" sz="1600" dirty="0" smtClean="0"/>
            <a:t> 7,2%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Национальная оборона 1,6%</a:t>
          </a:r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8CDCBED9-40CE-4A51-8DB5-F831035E31BF}">
      <dgm:prSet custT="1"/>
      <dgm:spPr/>
      <dgm:t>
        <a:bodyPr/>
        <a:lstStyle/>
        <a:p>
          <a:r>
            <a:rPr lang="ru-RU" sz="1600" dirty="0" smtClean="0"/>
            <a:t>Социальная политика 2,2%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AEBAE59-F451-4D97-A1ED-701FF5FA388F}" type="parTrans" cxnId="{96BBB693-DCDE-45F7-A395-62FBB4AB8100}">
      <dgm:prSet/>
      <dgm:spPr/>
      <dgm:t>
        <a:bodyPr/>
        <a:lstStyle/>
        <a:p>
          <a:endParaRPr lang="ru-RU"/>
        </a:p>
      </dgm:t>
    </dgm:pt>
    <dgm:pt modelId="{227DE05C-3E60-4124-89FA-BA7556123ACC}" type="sibTrans" cxnId="{96BBB693-DCDE-45F7-A395-62FBB4AB8100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7" custScaleX="97850" custScaleY="60458" custLinFactNeighborX="-74" custLinFactNeighborY="-100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7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</dgm:pt>
    <dgm:pt modelId="{51AB90DC-7651-4E8A-BFD5-1610676F07B8}" type="pres">
      <dgm:prSet presAssocID="{4D1116A6-668E-45D4-A216-B7E4458FBE93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BA2CF-70EC-4C0D-BFC9-58C8CA745E42}" type="pres">
      <dgm:prSet presAssocID="{8CDCBED9-40CE-4A51-8DB5-F831035E31BF}" presName="Name8" presStyleCnt="0"/>
      <dgm:spPr/>
    </dgm:pt>
    <dgm:pt modelId="{0E9C3DEA-6FBC-4A5D-B317-FDEF3E39D8CB}" type="pres">
      <dgm:prSet presAssocID="{8CDCBED9-40CE-4A51-8DB5-F831035E31BF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9A0BA-0F6D-4E1D-9E3F-241EB8266A59}" type="pres">
      <dgm:prSet presAssocID="{8CDCBED9-40CE-4A51-8DB5-F831035E31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</dgm:pt>
    <dgm:pt modelId="{A0035297-718F-4E38-97D0-3A432A08B70C}" type="pres">
      <dgm:prSet presAssocID="{0F8CF0D2-52F8-43A6-99C6-FC6D771B8BBB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5" presStyleCnt="7" custScaleX="104579" custScaleY="129490" custLinFactNeighborX="1836" custLinFactNeighborY="11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6" presStyleCnt="7" custFlipVert="1" custScaleX="15512" custScaleY="20649" custLinFactNeighborX="18872" custLinFactNeighborY="-328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CE8D9AAA-E0A7-46CC-A5BE-7CFCB5EA0430}" type="presOf" srcId="{F50B3DFB-348A-49C9-B544-3EF5C33D9CBF}" destId="{B73A4EF0-20AD-47E5-BC68-BC13A9D700DF}" srcOrd="0" destOrd="0" presId="urn:microsoft.com/office/officeart/2005/8/layout/pyramid3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F4669402-AD08-4C24-88FA-B7AC83F20B20}" srcId="{CDD6E540-69D0-4E4D-86F0-1A60EF0CF9B3}" destId="{F50B3DFB-348A-49C9-B544-3EF5C33D9CBF}" srcOrd="6" destOrd="0" parTransId="{64EBA4BA-5811-4F52-A711-94134FE5CDBB}" sibTransId="{1C16F913-06AC-475D-AD0E-81B301513390}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ABE74D89-F493-46A2-8519-38FCE8B8F884}" srcId="{CDD6E540-69D0-4E4D-86F0-1A60EF0CF9B3}" destId="{0F8CF0D2-52F8-43A6-99C6-FC6D771B8BBB}" srcOrd="4" destOrd="0" parTransId="{4507A91D-9694-4F9B-A7D1-C1DE0D5F0520}" sibTransId="{98F3D190-326E-4061-B420-BD22B4C4A6F5}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83ECE0F9-23E6-4442-B8A6-4A5ADB4B4C8B}" type="presOf" srcId="{8CDCBED9-40CE-4A51-8DB5-F831035E31BF}" destId="{0E9C3DEA-6FBC-4A5D-B317-FDEF3E39D8CB}" srcOrd="0" destOrd="0" presId="urn:microsoft.com/office/officeart/2005/8/layout/pyramid3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96BBB693-DCDE-45F7-A395-62FBB4AB8100}" srcId="{CDD6E540-69D0-4E4D-86F0-1A60EF0CF9B3}" destId="{8CDCBED9-40CE-4A51-8DB5-F831035E31BF}" srcOrd="3" destOrd="0" parTransId="{7AEBAE59-F451-4D97-A1ED-701FF5FA388F}" sibTransId="{227DE05C-3E60-4124-89FA-BA7556123ACC}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C9C9EB9B-7AC4-47C7-BB9F-73CE4B2EA96B}" type="presOf" srcId="{8CDCBED9-40CE-4A51-8DB5-F831035E31BF}" destId="{8799A0BA-0F6D-4E1D-9E3F-241EB8266A59}" srcOrd="1" destOrd="0" presId="urn:microsoft.com/office/officeart/2005/8/layout/pyramid3"/>
    <dgm:cxn modelId="{613285E4-4DEA-458A-9EF5-959E57E3B450}" type="presOf" srcId="{F50B3DFB-348A-49C9-B544-3EF5C33D9CBF}" destId="{817F9DDE-9416-4765-B1EA-E9CC7EFD4906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289F12F1-82C6-4161-A9AD-186085AB70BF}" type="presParOf" srcId="{0CCD8F41-11DE-47AF-858C-1342650EFD02}" destId="{E51BA2CF-70EC-4C0D-BFC9-58C8CA745E42}" srcOrd="3" destOrd="0" presId="urn:microsoft.com/office/officeart/2005/8/layout/pyramid3"/>
    <dgm:cxn modelId="{4A72EA69-8928-4774-A573-80799021D4DF}" type="presParOf" srcId="{E51BA2CF-70EC-4C0D-BFC9-58C8CA745E42}" destId="{0E9C3DEA-6FBC-4A5D-B317-FDEF3E39D8CB}" srcOrd="0" destOrd="0" presId="urn:microsoft.com/office/officeart/2005/8/layout/pyramid3"/>
    <dgm:cxn modelId="{2D3142AE-26A5-4617-B81B-3319DAFBDBDB}" type="presParOf" srcId="{E51BA2CF-70EC-4C0D-BFC9-58C8CA745E42}" destId="{8799A0BA-0F6D-4E1D-9E3F-241EB8266A59}" srcOrd="1" destOrd="0" presId="urn:microsoft.com/office/officeart/2005/8/layout/pyramid3"/>
    <dgm:cxn modelId="{B52A5D79-9349-4E02-8AEF-39E7CD6A0466}" type="presParOf" srcId="{0CCD8F41-11DE-47AF-858C-1342650EFD02}" destId="{44AB150C-EFA9-43E6-A7D3-49B9CF1F733B}" srcOrd="4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BC74792D-6E46-46EC-AA99-F840222F6FA0}" type="presParOf" srcId="{0CCD8F41-11DE-47AF-858C-1342650EFD02}" destId="{3537C2AC-F8C4-4A41-8AA5-40BB918B303C}" srcOrd="6" destOrd="0" presId="urn:microsoft.com/office/officeart/2005/8/layout/pyramid3"/>
    <dgm:cxn modelId="{6F87FCAE-5031-45C6-A54A-6F9983A23A63}" type="presParOf" srcId="{3537C2AC-F8C4-4A41-8AA5-40BB918B303C}" destId="{B73A4EF0-20AD-47E5-BC68-BC13A9D700DF}" srcOrd="0" destOrd="0" presId="urn:microsoft.com/office/officeart/2005/8/layout/pyramid3"/>
    <dgm:cxn modelId="{31FF8A60-C99D-495E-8F8B-F3FBFCAA962F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82378" y="0"/>
          <a:ext cx="8052663" cy="53611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Общегосударственные вопросы 68,4%</a:t>
          </a:r>
        </a:p>
      </dsp:txBody>
      <dsp:txXfrm>
        <a:off x="1491594" y="0"/>
        <a:ext cx="5234231" cy="536116"/>
      </dsp:txXfrm>
    </dsp:sp>
    <dsp:sp modelId="{EEE9C29A-2F30-460D-9437-364B33B69BB3}">
      <dsp:nvSpPr>
        <dsp:cNvPr id="0" name=""/>
        <dsp:cNvSpPr/>
      </dsp:nvSpPr>
      <dsp:spPr>
        <a:xfrm rot="10800000">
          <a:off x="476055" y="611056"/>
          <a:ext cx="7274541" cy="63101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13,7%</a:t>
          </a:r>
          <a:endParaRPr lang="ru-RU" sz="1600" kern="1200" dirty="0"/>
        </a:p>
      </dsp:txBody>
      <dsp:txXfrm>
        <a:off x="1749100" y="611056"/>
        <a:ext cx="4728452" cy="631017"/>
      </dsp:txXfrm>
    </dsp:sp>
    <dsp:sp modelId="{51AB90DC-7651-4E8A-BFD5-1610676F07B8}">
      <dsp:nvSpPr>
        <dsp:cNvPr id="0" name=""/>
        <dsp:cNvSpPr/>
      </dsp:nvSpPr>
      <dsp:spPr>
        <a:xfrm rot="10800000">
          <a:off x="939355" y="1167133"/>
          <a:ext cx="6350888" cy="88675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Жилищно-коммунальное хозяйство 10,9 %</a:t>
          </a:r>
          <a:endParaRPr lang="ru-RU" kern="1200" dirty="0"/>
        </a:p>
      </dsp:txBody>
      <dsp:txXfrm>
        <a:off x="2050761" y="1167133"/>
        <a:ext cx="4128077" cy="886758"/>
      </dsp:txXfrm>
    </dsp:sp>
    <dsp:sp modelId="{FBB40A3D-76FC-4A55-B0DF-1B6D00AE845B}">
      <dsp:nvSpPr>
        <dsp:cNvPr id="0" name=""/>
        <dsp:cNvSpPr/>
      </dsp:nvSpPr>
      <dsp:spPr>
        <a:xfrm rot="10800000">
          <a:off x="1653054" y="2053891"/>
          <a:ext cx="4923491" cy="53280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Социальная политика  3,2%</a:t>
          </a:r>
          <a:endParaRPr lang="ru-RU" sz="1600" kern="1200" dirty="0"/>
        </a:p>
      </dsp:txBody>
      <dsp:txXfrm>
        <a:off x="2514665" y="2053891"/>
        <a:ext cx="3200269" cy="532808"/>
      </dsp:txXfrm>
    </dsp:sp>
    <dsp:sp modelId="{A0035297-718F-4E38-97D0-3A432A08B70C}">
      <dsp:nvSpPr>
        <dsp:cNvPr id="0" name=""/>
        <dsp:cNvSpPr/>
      </dsp:nvSpPr>
      <dsp:spPr>
        <a:xfrm rot="10800000">
          <a:off x="2081879" y="2586699"/>
          <a:ext cx="4065840" cy="88675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</a:t>
          </a:r>
          <a:r>
            <a:rPr lang="ru-RU" sz="1600" kern="1200" smtClean="0"/>
            <a:t>экономика </a:t>
          </a:r>
          <a:r>
            <a:rPr lang="ru-RU" sz="1600" kern="1200" smtClean="0"/>
            <a:t>1,6</a:t>
          </a:r>
          <a:r>
            <a:rPr lang="ru-RU" sz="1600" kern="1200" dirty="0" smtClean="0"/>
            <a:t>%</a:t>
          </a:r>
          <a:endParaRPr lang="ru-RU" sz="1600" kern="1200" dirty="0" smtClean="0"/>
        </a:p>
      </dsp:txBody>
      <dsp:txXfrm>
        <a:off x="2793401" y="2586699"/>
        <a:ext cx="2642796" cy="886758"/>
      </dsp:txXfrm>
    </dsp:sp>
    <dsp:sp modelId="{78A9B915-B95D-429F-A438-B5E3D8E99534}">
      <dsp:nvSpPr>
        <dsp:cNvPr id="0" name=""/>
        <dsp:cNvSpPr/>
      </dsp:nvSpPr>
      <dsp:spPr>
        <a:xfrm rot="10800000">
          <a:off x="2917606" y="3521750"/>
          <a:ext cx="2556018" cy="39204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оборона 1,5 %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64909" y="3521750"/>
        <a:ext cx="1661411" cy="392044"/>
      </dsp:txXfrm>
    </dsp:sp>
    <dsp:sp modelId="{C31FBC3A-5569-4B58-ABF0-DD2FBFB14B95}">
      <dsp:nvSpPr>
        <dsp:cNvPr id="0" name=""/>
        <dsp:cNvSpPr/>
      </dsp:nvSpPr>
      <dsp:spPr>
        <a:xfrm rot="10800000">
          <a:off x="3279670" y="3896405"/>
          <a:ext cx="1826993" cy="106395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Нацианальная</a:t>
          </a:r>
          <a:r>
            <a:rPr lang="ru-RU" sz="1000" kern="1200" dirty="0" smtClean="0"/>
            <a:t> безопасность и </a:t>
          </a:r>
          <a:r>
            <a:rPr lang="ru-RU" sz="1000" kern="1200" dirty="0" err="1" smtClean="0"/>
            <a:t>правохранительная</a:t>
          </a:r>
          <a:r>
            <a:rPr lang="ru-RU" sz="1000" kern="1200" dirty="0" smtClean="0"/>
            <a:t> деятельность 0,5%</a:t>
          </a:r>
          <a:endParaRPr lang="ru-RU" sz="1000" kern="1200" dirty="0"/>
        </a:p>
      </dsp:txBody>
      <dsp:txXfrm>
        <a:off x="3599394" y="3896405"/>
        <a:ext cx="1187546" cy="1063958"/>
      </dsp:txXfrm>
    </dsp:sp>
    <dsp:sp modelId="{B73A4EF0-20AD-47E5-BC68-BC13A9D700DF}">
      <dsp:nvSpPr>
        <dsp:cNvPr id="0" name=""/>
        <dsp:cNvSpPr/>
      </dsp:nvSpPr>
      <dsp:spPr>
        <a:xfrm rot="10800000" flipV="1">
          <a:off x="4147563" y="4638383"/>
          <a:ext cx="45720" cy="183106"/>
        </a:xfrm>
        <a:prstGeom prst="trapezoid">
          <a:avLst>
            <a:gd name="adj" fmla="val 322331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%</a:t>
          </a:r>
          <a:endParaRPr lang="ru-RU" sz="1100" kern="1200" dirty="0"/>
        </a:p>
      </dsp:txBody>
      <dsp:txXfrm flipV="1">
        <a:off x="4147563" y="4638383"/>
        <a:ext cx="45720" cy="183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79512" y="142852"/>
          <a:ext cx="8856984" cy="6382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Веселовского сельского поселения на 2025г.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26399470"/>
              </p:ext>
            </p:extLst>
          </p:nvPr>
        </p:nvGraphicFramePr>
        <p:xfrm>
          <a:off x="467544" y="1142984"/>
          <a:ext cx="8229600" cy="4939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Веселовского 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2026г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711311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Веселовского 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2027г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407674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 advTm="0">
        <p:cut/>
      </p:transition>
    </mc:Choice>
    <mc:Fallback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первой категории по земельным и имущественным отношениям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048" y="4509120"/>
            <a:ext cx="3456384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Специалист первой категории по земельным и имущественным </a:t>
            </a:r>
          </a:p>
          <a:p>
            <a:pPr algn="ctr"/>
            <a:r>
              <a:rPr lang="ru-RU" dirty="0" smtClean="0"/>
              <a:t>Отношениям</a:t>
            </a:r>
          </a:p>
          <a:p>
            <a:pPr algn="ctr"/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2023 год </a:t>
            </a:r>
            <a:r>
              <a:rPr lang="ru-RU" dirty="0"/>
              <a:t>и на плановый период </a:t>
            </a:r>
            <a:r>
              <a:rPr lang="ru-RU" dirty="0" smtClean="0"/>
              <a:t>2025 </a:t>
            </a:r>
            <a:r>
              <a:rPr lang="ru-RU" dirty="0"/>
              <a:t>и </a:t>
            </a:r>
            <a:r>
              <a:rPr lang="ru-RU" dirty="0" smtClean="0"/>
              <a:t>2027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</a:t>
            </a:r>
            <a:r>
              <a:rPr lang="ru-RU" dirty="0" smtClean="0"/>
              <a:t>Веселовского </a:t>
            </a:r>
            <a:r>
              <a:rPr lang="ru-RU" dirty="0"/>
              <a:t>сельского поселения на </a:t>
            </a:r>
            <a:r>
              <a:rPr lang="ru-RU" dirty="0" smtClean="0"/>
              <a:t>2025-2027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2025год </a:t>
            </a:r>
            <a:r>
              <a:rPr lang="ru-RU" dirty="0"/>
              <a:t>и на плановый период </a:t>
            </a:r>
            <a:r>
              <a:rPr lang="ru-RU" dirty="0" smtClean="0"/>
              <a:t>2026 </a:t>
            </a:r>
            <a:r>
              <a:rPr lang="ru-RU" dirty="0"/>
              <a:t>и </a:t>
            </a:r>
            <a:r>
              <a:rPr lang="ru-RU" dirty="0" smtClean="0"/>
              <a:t>2027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2025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2026 </a:t>
            </a:r>
            <a:r>
              <a:rPr lang="ru-RU" dirty="0"/>
              <a:t>и </a:t>
            </a:r>
            <a:r>
              <a:rPr lang="ru-RU" dirty="0" smtClean="0"/>
              <a:t>2027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бюджета Веселовского сельского поселения оцениваются следующим  образом:</a:t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93109042"/>
              </p:ext>
            </p:extLst>
          </p:nvPr>
        </p:nvGraphicFramePr>
        <p:xfrm>
          <a:off x="251520" y="1340768"/>
          <a:ext cx="8424936" cy="481555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0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2024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утвержденный первоначально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2025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2026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2027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 smtClean="0">
                          <a:effectLst/>
                        </a:rPr>
                        <a:t>.Собственные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1663,1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2046,0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2209,0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2400,4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</a:t>
                      </a:r>
                      <a:r>
                        <a:rPr lang="ru-RU" sz="1600" dirty="0" smtClean="0">
                          <a:effectLst/>
                        </a:rPr>
                        <a:t> и неналоговые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1663,1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2046,0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2209,0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2400,4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9075,3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9091,0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6881,8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4925,7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10738,4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11137,0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9090,8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7326,1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10738,4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11137,0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9090,8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7326,1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0,0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0,0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0,0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0,0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32441772"/>
              </p:ext>
            </p:extLst>
          </p:nvPr>
        </p:nvGraphicFramePr>
        <p:xfrm>
          <a:off x="323528" y="1052733"/>
          <a:ext cx="8712969" cy="470335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374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247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473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82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4469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885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17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2024 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2025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2026год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2027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0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1695,2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2046,0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2209,0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2400,4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1526,1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1781,6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1952,8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2134,0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159,4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195,0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234,0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270,0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159,4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195,0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234,0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270,0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7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30,5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30,5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1329,2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226,0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229,0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231,0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222,3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226,0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229,0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231,0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1106,9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1356,0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1485,0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1628,0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1 08 </a:t>
                      </a:r>
                      <a:r>
                        <a:rPr lang="ru-RU" sz="1200" dirty="0" smtClean="0">
                          <a:effectLst/>
                        </a:rPr>
                        <a:t>00000 00 0000 000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Государственная пошлина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169,1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264,4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256,2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266,4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651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168,6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261,0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252,7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262,8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6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br>
              <a:rPr lang="ru-RU" sz="3200" dirty="0" smtClean="0"/>
            </a:br>
            <a:r>
              <a:rPr lang="ru-RU" sz="3200" dirty="0" smtClean="0"/>
              <a:t>Веселовского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905841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Веселовского сельского поселения в 2025г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2278153011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16086842"/>
              </p:ext>
            </p:extLst>
          </p:nvPr>
        </p:nvGraphicFramePr>
        <p:xfrm>
          <a:off x="107506" y="1052737"/>
          <a:ext cx="8928991" cy="393377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94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33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73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78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2024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9082,8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9272,5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6886,3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5128,6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бюджетной системы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8862,4</a:t>
                      </a: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9029,6</a:t>
                      </a: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6627,0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4862,4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  <a:r>
                        <a:rPr lang="ru-RU" sz="1400" dirty="0" smtClean="0">
                          <a:effectLst/>
                        </a:rPr>
                        <a:t> 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157,1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179,6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196,0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202,9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63,1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63,1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63,1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63,1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Веселовского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2025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2026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2027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Веселовского сельского поселения в 2025г.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00807314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590</Words>
  <Application>Microsoft Office PowerPoint</Application>
  <PresentationFormat>Экран (4:3)</PresentationFormat>
  <Paragraphs>226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Основные показатели бюджета Веселовского сельского поселения оцениваются следующим  образом: </vt:lpstr>
      <vt:lpstr>Структура собственных доходов местного бюджета</vt:lpstr>
      <vt:lpstr>Динамика доходов бюджета  Веселовского сельского поселения.</vt:lpstr>
      <vt:lpstr>Структура налоговых доходов бюджета Веселовского сельского поселения в 2025г.</vt:lpstr>
      <vt:lpstr>  Объем безвозмездных поступлений в местный бюджет из бюджетов других уровней   </vt:lpstr>
      <vt:lpstr>Формирование расходов  в бюджете Веселовского сельского поселения на 2025 год и на плановый период 2026 и 2027 годов</vt:lpstr>
      <vt:lpstr>Структура расходов бюджета Веселовского сельского поселения в 2025г.</vt:lpstr>
      <vt:lpstr>Расходы бюджета Веселовского сельского поселения на 2025г.</vt:lpstr>
      <vt:lpstr>Расходы бюджета Веселовского сельского поселения на 2026г.</vt:lpstr>
      <vt:lpstr>Расходы бюджета Веселовского сельского поселения на 2027г.</vt:lpstr>
      <vt:lpstr>Координационная комиссия по поступлению налогов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Пользователь</cp:lastModifiedBy>
  <cp:revision>188</cp:revision>
  <dcterms:created xsi:type="dcterms:W3CDTF">2013-09-11T11:57:32Z</dcterms:created>
  <dcterms:modified xsi:type="dcterms:W3CDTF">2025-01-14T08:35:26Z</dcterms:modified>
</cp:coreProperties>
</file>