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709" autoAdjust="0"/>
  </p:normalViewPr>
  <p:slideViewPr>
    <p:cSldViewPr>
      <p:cViewPr varScale="1">
        <p:scale>
          <a:sx n="103" d="100"/>
          <a:sy n="103" d="100"/>
        </p:scale>
        <p:origin x="-20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1">
                  <c:v>4425.6000000000004</c:v>
                </c:pt>
                <c:pt idx="2">
                  <c:v>4311.8999999999996</c:v>
                </c:pt>
                <c:pt idx="3">
                  <c:v>3998</c:v>
                </c:pt>
                <c:pt idx="4">
                  <c:v>4450.2</c:v>
                </c:pt>
                <c:pt idx="5">
                  <c:v>5068.8999999999996</c:v>
                </c:pt>
                <c:pt idx="6">
                  <c:v>4953.7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1">
                  <c:v>2358.1</c:v>
                </c:pt>
                <c:pt idx="2">
                  <c:v>3147.8</c:v>
                </c:pt>
                <c:pt idx="3">
                  <c:v>1138</c:v>
                </c:pt>
                <c:pt idx="4">
                  <c:v>1100.4000000000001</c:v>
                </c:pt>
                <c:pt idx="5">
                  <c:v>1183.2</c:v>
                </c:pt>
                <c:pt idx="6">
                  <c:v>1255.8</c:v>
                </c:pt>
              </c:numCache>
            </c:numRef>
          </c:val>
        </c:ser>
        <c:shape val="cylinder"/>
        <c:axId val="68955520"/>
        <c:axId val="68985984"/>
        <c:axId val="0"/>
      </c:bar3DChart>
      <c:catAx>
        <c:axId val="68955520"/>
        <c:scaling>
          <c:orientation val="minMax"/>
        </c:scaling>
        <c:axPos val="b"/>
        <c:numFmt formatCode="General" sourceLinked="1"/>
        <c:tickLblPos val="nextTo"/>
        <c:crossAx val="68985984"/>
        <c:crosses val="autoZero"/>
        <c:auto val="1"/>
        <c:lblAlgn val="ctr"/>
        <c:lblOffset val="100"/>
      </c:catAx>
      <c:valAx>
        <c:axId val="68985984"/>
        <c:scaling>
          <c:orientation val="minMax"/>
        </c:scaling>
        <c:axPos val="l"/>
        <c:majorGridlines/>
        <c:numFmt formatCode="General" sourceLinked="1"/>
        <c:tickLblPos val="nextTo"/>
        <c:crossAx val="689555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dLbls>
            <c:spPr>
              <a:solidFill>
                <a:schemeClr val="accent6">
                  <a:lumMod val="20000"/>
                  <a:lumOff val="80000"/>
                </a:schemeClr>
              </a:solidFill>
            </c:sp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1573.9</c:v>
                </c:pt>
                <c:pt idx="1">
                  <c:v>1470.8</c:v>
                </c:pt>
                <c:pt idx="2">
                  <c:v>1193</c:v>
                </c:pt>
                <c:pt idx="3">
                  <c:v>771.8</c:v>
                </c:pt>
                <c:pt idx="4">
                  <c:v>698.5</c:v>
                </c:pt>
                <c:pt idx="5">
                  <c:v>817.4</c:v>
                </c:pt>
                <c:pt idx="6">
                  <c:v>906.5</c:v>
                </c:pt>
              </c:numCache>
            </c:numRef>
          </c:val>
        </c:ser>
        <c:shape val="cylinder"/>
        <c:axId val="90049152"/>
        <c:axId val="90055040"/>
        <c:axId val="0"/>
      </c:bar3DChart>
      <c:catAx>
        <c:axId val="900491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0055040"/>
        <c:crosses val="autoZero"/>
        <c:auto val="1"/>
        <c:lblAlgn val="ctr"/>
        <c:lblOffset val="100"/>
      </c:catAx>
      <c:valAx>
        <c:axId val="900550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0049152"/>
        <c:crosses val="autoZero"/>
        <c:crossBetween val="between"/>
      </c:valAx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layout/>
    </c:title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муниципальные целевые программы</c:v>
                </c:pt>
              </c:strCache>
            </c:strRef>
          </c:tx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2204.9</c:v>
                </c:pt>
                <c:pt idx="1">
                  <c:v>2195.4</c:v>
                </c:pt>
                <c:pt idx="2">
                  <c:v>2612.6</c:v>
                </c:pt>
                <c:pt idx="3">
                  <c:v>1374.2</c:v>
                </c:pt>
                <c:pt idx="4">
                  <c:v>1374.2</c:v>
                </c:pt>
                <c:pt idx="5">
                  <c:v>6132.2</c:v>
                </c:pt>
                <c:pt idx="6">
                  <c:v>6099.6</c:v>
                </c:pt>
              </c:numCache>
            </c:numRef>
          </c:val>
        </c:ser>
        <c:shape val="box"/>
        <c:axId val="115509120"/>
        <c:axId val="115510656"/>
        <c:axId val="0"/>
      </c:bar3DChart>
      <c:catAx>
        <c:axId val="115509120"/>
        <c:scaling>
          <c:orientation val="minMax"/>
        </c:scaling>
        <c:axPos val="b"/>
        <c:numFmt formatCode="General" sourceLinked="1"/>
        <c:tickLblPos val="nextTo"/>
        <c:crossAx val="115510656"/>
        <c:crosses val="autoZero"/>
        <c:auto val="1"/>
        <c:lblAlgn val="ctr"/>
        <c:lblOffset val="100"/>
      </c:catAx>
      <c:valAx>
        <c:axId val="115510656"/>
        <c:scaling>
          <c:orientation val="minMax"/>
        </c:scaling>
        <c:axPos val="l"/>
        <c:majorGridlines/>
        <c:numFmt formatCode="0%" sourceLinked="1"/>
        <c:tickLblPos val="nextTo"/>
        <c:crossAx val="115509120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6099,6тыс.руб</a:t>
            </a:r>
            <a:endParaRPr lang="ru-RU" dirty="0"/>
          </a:p>
          <a:p>
            <a:pPr>
              <a:defRPr/>
            </a:pP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6099.6</c:v>
                </c:pt>
              </c:strCache>
            </c:strRef>
          </c:tx>
          <c:dLbls>
            <c:showVal val="1"/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Обеспечение качественными жилищно-
коммунальными услугами населения 
Веселовского сельского поселения
Дубовского района
</c:v>
                </c:pt>
                <c:pt idx="1">
                  <c:v>Развитие культуры и туризма</c:v>
                </c:pt>
                <c:pt idx="2">
                  <c:v>Охрана окружающей среды 
и рациональное природопользование
</c:v>
                </c:pt>
                <c:pt idx="3">
                  <c:v>Развитие транспортной системы</c:v>
                </c:pt>
                <c:pt idx="4">
                  <c:v>Муниципальная политика</c:v>
                </c:pt>
                <c:pt idx="5">
                  <c:v>упрпвление мугниципальным имуществом</c:v>
                </c:pt>
                <c:pt idx="6">
                  <c:v>обеспечение общественного порядка и противодействие преступности</c:v>
                </c:pt>
                <c:pt idx="7">
                  <c:v>Содействие занятости населения</c:v>
                </c:pt>
                <c:pt idx="8">
                  <c:v>Защита населения и территории от чрезвычайных ситуаций</c:v>
                </c:pt>
                <c:pt idx="9">
                  <c:v>энергосбережение и повышение энергетической эффективности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254.7</c:v>
                </c:pt>
                <c:pt idx="1">
                  <c:v>901.5</c:v>
                </c:pt>
                <c:pt idx="2">
                  <c:v>19.2</c:v>
                </c:pt>
                <c:pt idx="3">
                  <c:v>41.9</c:v>
                </c:pt>
                <c:pt idx="4" formatCode="0.0">
                  <c:v>4738.8999999999996</c:v>
                </c:pt>
                <c:pt idx="5">
                  <c:v>18.2</c:v>
                </c:pt>
                <c:pt idx="6" formatCode="0.0">
                  <c:v>4.2</c:v>
                </c:pt>
                <c:pt idx="7">
                  <c:v>106.7</c:v>
                </c:pt>
                <c:pt idx="8">
                  <c:v>12.3</c:v>
                </c:pt>
                <c:pt idx="9">
                  <c:v>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471067852629595"/>
          <c:y val="1.0801095515234517E-2"/>
          <c:w val="0.33243511227763273"/>
          <c:h val="0.98919890448476544"/>
        </c:manualLayout>
      </c:layout>
      <c:spPr>
        <a:ln>
          <a:solidFill>
            <a:schemeClr val="tx2">
              <a:lumMod val="60000"/>
              <a:lumOff val="40000"/>
            </a:schemeClr>
          </a:solidFill>
        </a:ln>
      </c:spPr>
    </c:legend>
    <c:plotVisOnly val="1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5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 доходы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spPr>
              <a:solidFill>
                <a:srgbClr val="FFC000"/>
              </a:solidFill>
            </c:sp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1138</c:v>
                </c:pt>
                <c:pt idx="1">
                  <c:v>1100.4000000000001</c:v>
                </c:pt>
                <c:pt idx="2">
                  <c:v>1183.2</c:v>
                </c:pt>
                <c:pt idx="3">
                  <c:v>1255.8</c:v>
                </c:pt>
              </c:numCache>
            </c:numRef>
          </c:val>
        </c:ser>
        <c:overlap val="100"/>
        <c:axId val="79709312"/>
        <c:axId val="79710848"/>
      </c:barChart>
      <c:catAx>
        <c:axId val="7970931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9710848"/>
        <c:crosses val="autoZero"/>
        <c:auto val="1"/>
        <c:lblAlgn val="ctr"/>
        <c:lblOffset val="100"/>
      </c:catAx>
      <c:valAx>
        <c:axId val="7971084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97093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3646567205415114"/>
          <c:y val="1.403505152816293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0576737118386552E-2"/>
          <c:y val="0.14164504122294141"/>
          <c:w val="0.54246051480407054"/>
          <c:h val="0.757370776757224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1255.8</c:v>
                </c:pt>
              </c:strCache>
            </c:strRef>
          </c:tx>
          <c:dLbls>
            <c:spPr>
              <a:solidFill>
                <a:srgbClr val="FFFF00"/>
              </a:solidFill>
            </c:spPr>
            <c:dLblPos val="bestFit"/>
            <c:showVal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гос.пошлина</c:v>
                </c:pt>
                <c:pt idx="4">
                  <c:v>доходы от аренды земельных участков после разграничения</c:v>
                </c:pt>
                <c:pt idx="5">
                  <c:v>штрафы.санкции</c:v>
                </c:pt>
                <c:pt idx="6">
                  <c:v>доходы от продажи матер и нематер активов</c:v>
                </c:pt>
                <c:pt idx="7">
                  <c:v>доходы от сдачи в аренду имущества</c:v>
                </c:pt>
                <c:pt idx="8">
                  <c:v>единый с/х налог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">
                  <c:v>88.4</c:v>
                </c:pt>
                <c:pt idx="1">
                  <c:v>142.5</c:v>
                </c:pt>
                <c:pt idx="2">
                  <c:v>917.7</c:v>
                </c:pt>
                <c:pt idx="3">
                  <c:v>1.4</c:v>
                </c:pt>
                <c:pt idx="4">
                  <c:v>69.400000000000006</c:v>
                </c:pt>
                <c:pt idx="5" formatCode="0.0">
                  <c:v>0.3</c:v>
                </c:pt>
                <c:pt idx="6">
                  <c:v>0</c:v>
                </c:pt>
                <c:pt idx="7">
                  <c:v>35.700000000000003</c:v>
                </c:pt>
                <c:pt idx="8">
                  <c:v>0.4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963473315835679"/>
          <c:y val="0"/>
          <c:w val="0.41841587235806177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5469.8</c:v>
                </c:pt>
                <c:pt idx="1">
                  <c:v>4425.6000000000004</c:v>
                </c:pt>
                <c:pt idx="2">
                  <c:v>4311.8999999999996</c:v>
                </c:pt>
                <c:pt idx="3">
                  <c:v>3998</c:v>
                </c:pt>
                <c:pt idx="4">
                  <c:v>4450.2</c:v>
                </c:pt>
                <c:pt idx="5">
                  <c:v>5068.8999999999996</c:v>
                </c:pt>
                <c:pt idx="6">
                  <c:v>4953.7</c:v>
                </c:pt>
              </c:numCache>
            </c:numRef>
          </c:val>
        </c:ser>
        <c:shape val="box"/>
        <c:axId val="87790336"/>
        <c:axId val="87791872"/>
        <c:axId val="0"/>
      </c:bar3DChart>
      <c:catAx>
        <c:axId val="87790336"/>
        <c:scaling>
          <c:orientation val="minMax"/>
        </c:scaling>
        <c:axPos val="b"/>
        <c:numFmt formatCode="General" sourceLinked="1"/>
        <c:tickLblPos val="nextTo"/>
        <c:crossAx val="87791872"/>
        <c:crosses val="autoZero"/>
        <c:auto val="1"/>
        <c:lblAlgn val="ctr"/>
        <c:lblOffset val="100"/>
      </c:catAx>
      <c:valAx>
        <c:axId val="87791872"/>
        <c:scaling>
          <c:orientation val="minMax"/>
        </c:scaling>
        <c:axPos val="l"/>
        <c:majorGridlines/>
        <c:numFmt formatCode="General" sourceLinked="1"/>
        <c:tickLblPos val="nextTo"/>
        <c:crossAx val="877903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solidFill>
                <a:schemeClr val="tx2">
                  <a:lumMod val="20000"/>
                  <a:lumOff val="80000"/>
                </a:schemeClr>
              </a:solidFill>
            </c:sp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179.8</c:v>
                </c:pt>
                <c:pt idx="1">
                  <c:v>178</c:v>
                </c:pt>
                <c:pt idx="2">
                  <c:v>177.1</c:v>
                </c:pt>
                <c:pt idx="3">
                  <c:v>74.599999999999994</c:v>
                </c:pt>
                <c:pt idx="4">
                  <c:v>87</c:v>
                </c:pt>
                <c:pt idx="5">
                  <c:v>93.7</c:v>
                </c:pt>
                <c:pt idx="6">
                  <c:v>88.4</c:v>
                </c:pt>
              </c:numCache>
            </c:numRef>
          </c:val>
        </c:ser>
        <c:shape val="pyramid"/>
        <c:axId val="87716224"/>
        <c:axId val="87717760"/>
        <c:axId val="0"/>
      </c:bar3DChart>
      <c:catAx>
        <c:axId val="87716224"/>
        <c:scaling>
          <c:orientation val="minMax"/>
        </c:scaling>
        <c:axPos val="b"/>
        <c:numFmt formatCode="General" sourceLinked="1"/>
        <c:tickLblPos val="nextTo"/>
        <c:crossAx val="87717760"/>
        <c:crosses val="autoZero"/>
        <c:auto val="1"/>
        <c:lblAlgn val="ctr"/>
        <c:lblOffset val="100"/>
      </c:catAx>
      <c:valAx>
        <c:axId val="87717760"/>
        <c:scaling>
          <c:orientation val="minMax"/>
        </c:scaling>
        <c:axPos val="l"/>
        <c:majorGridlines/>
        <c:numFmt formatCode="General" sourceLinked="1"/>
        <c:tickLblPos val="nextTo"/>
        <c:crossAx val="87716224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22.5</c:v>
                </c:pt>
                <c:pt idx="1">
                  <c:v>23.1</c:v>
                </c:pt>
                <c:pt idx="2">
                  <c:v>21</c:v>
                </c:pt>
                <c:pt idx="3">
                  <c:v>95.6</c:v>
                </c:pt>
                <c:pt idx="4">
                  <c:v>152.6</c:v>
                </c:pt>
                <c:pt idx="5">
                  <c:v>98.2</c:v>
                </c:pt>
                <c:pt idx="6">
                  <c:v>142.5</c:v>
                </c:pt>
              </c:numCache>
            </c:numRef>
          </c:val>
        </c:ser>
        <c:shape val="cone"/>
        <c:axId val="88894464"/>
        <c:axId val="88896256"/>
        <c:axId val="0"/>
      </c:bar3DChart>
      <c:catAx>
        <c:axId val="88894464"/>
        <c:scaling>
          <c:orientation val="minMax"/>
        </c:scaling>
        <c:axPos val="b"/>
        <c:numFmt formatCode="General" sourceLinked="1"/>
        <c:tickLblPos val="nextTo"/>
        <c:crossAx val="88896256"/>
        <c:crosses val="autoZero"/>
        <c:auto val="1"/>
        <c:lblAlgn val="ctr"/>
        <c:lblOffset val="100"/>
      </c:catAx>
      <c:valAx>
        <c:axId val="88896256"/>
        <c:scaling>
          <c:orientation val="minMax"/>
        </c:scaling>
        <c:axPos val="l"/>
        <c:majorGridlines/>
        <c:numFmt formatCode="General" sourceLinked="1"/>
        <c:tickLblPos val="nextTo"/>
        <c:crossAx val="88894464"/>
        <c:crosses val="autoZero"/>
        <c:crossBetween val="between"/>
      </c:valAx>
    </c:plotArea>
    <c:legend>
      <c:legendPos val="r"/>
      <c:layout/>
    </c:legend>
    <c:plotVisOnly val="1"/>
  </c:chart>
  <c:spPr>
    <a:gradFill rotWithShape="1">
      <a:gsLst>
        <a:gs pos="0">
          <a:schemeClr val="accent4">
            <a:tint val="50000"/>
            <a:satMod val="300000"/>
          </a:schemeClr>
        </a:gs>
        <a:gs pos="35000">
          <a:schemeClr val="accent4">
            <a:tint val="37000"/>
            <a:satMod val="300000"/>
          </a:schemeClr>
        </a:gs>
        <a:gs pos="100000">
          <a:schemeClr val="accent4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4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138.69999999999999</c:v>
                </c:pt>
                <c:pt idx="1">
                  <c:v>151.69999999999999</c:v>
                </c:pt>
                <c:pt idx="2" formatCode="0.0">
                  <c:v>154</c:v>
                </c:pt>
                <c:pt idx="3">
                  <c:v>184.6</c:v>
                </c:pt>
                <c:pt idx="4">
                  <c:v>200.2</c:v>
                </c:pt>
                <c:pt idx="5">
                  <c:v>94.9</c:v>
                </c:pt>
                <c:pt idx="6">
                  <c:v>93.7</c:v>
                </c:pt>
                <c:pt idx="7">
                  <c:v>88.4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 formatCode="0.0">
                  <c:v>111</c:v>
                </c:pt>
                <c:pt idx="3">
                  <c:v>201.6</c:v>
                </c:pt>
                <c:pt idx="4">
                  <c:v>280.3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Совокупных доход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0.3</c:v>
                </c:pt>
                <c:pt idx="1">
                  <c:v>36.5</c:v>
                </c:pt>
                <c:pt idx="2">
                  <c:v>58.2</c:v>
                </c:pt>
                <c:pt idx="3">
                  <c:v>454.6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имущество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14.7</c:v>
                </c:pt>
                <c:pt idx="1">
                  <c:v>16.7</c:v>
                </c:pt>
                <c:pt idx="2">
                  <c:v>16.100000000000001</c:v>
                </c:pt>
                <c:pt idx="3">
                  <c:v>14.4</c:v>
                </c:pt>
                <c:pt idx="4">
                  <c:v>17.7</c:v>
                </c:pt>
                <c:pt idx="5">
                  <c:v>37.700000000000003</c:v>
                </c:pt>
                <c:pt idx="6">
                  <c:v>98.2</c:v>
                </c:pt>
                <c:pt idx="7">
                  <c:v>142.5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Лист1!$F$2:$F$9</c:f>
              <c:numCache>
                <c:formatCode>General</c:formatCode>
                <c:ptCount val="8"/>
                <c:pt idx="0">
                  <c:v>435.9</c:v>
                </c:pt>
                <c:pt idx="1">
                  <c:v>465.1</c:v>
                </c:pt>
                <c:pt idx="2">
                  <c:v>427.7</c:v>
                </c:pt>
                <c:pt idx="3">
                  <c:v>433.1</c:v>
                </c:pt>
                <c:pt idx="4" formatCode="0.0">
                  <c:v>352</c:v>
                </c:pt>
                <c:pt idx="5">
                  <c:v>514.6</c:v>
                </c:pt>
                <c:pt idx="6">
                  <c:v>688.7</c:v>
                </c:pt>
                <c:pt idx="7">
                  <c:v>917.7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госпошлина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Лист1!$G$2:$G$9</c:f>
              <c:numCache>
                <c:formatCode>General</c:formatCode>
                <c:ptCount val="8"/>
                <c:pt idx="0">
                  <c:v>1.6</c:v>
                </c:pt>
                <c:pt idx="1">
                  <c:v>2.2000000000000002</c:v>
                </c:pt>
                <c:pt idx="2">
                  <c:v>1.5</c:v>
                </c:pt>
                <c:pt idx="3">
                  <c:v>0.8</c:v>
                </c:pt>
                <c:pt idx="4" formatCode="0.0">
                  <c:v>0.8</c:v>
                </c:pt>
                <c:pt idx="5">
                  <c:v>1.4</c:v>
                </c:pt>
                <c:pt idx="6">
                  <c:v>5.0999999999999996</c:v>
                </c:pt>
                <c:pt idx="7">
                  <c:v>1.4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аренда до разграничения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Лист1!$H$2:$H$9</c:f>
              <c:numCache>
                <c:formatCode>General</c:formatCode>
                <c:ptCount val="8"/>
                <c:pt idx="0">
                  <c:v>12.5</c:v>
                </c:pt>
                <c:pt idx="1">
                  <c:v>51.7</c:v>
                </c:pt>
                <c:pt idx="2">
                  <c:v>54.3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аренда после разграничения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Лист1!$I$2:$I$9</c:f>
              <c:numCache>
                <c:formatCode>0.0</c:formatCode>
                <c:ptCount val="8"/>
                <c:pt idx="0" formatCode="General">
                  <c:v>43.3</c:v>
                </c:pt>
                <c:pt idx="1">
                  <c:v>59</c:v>
                </c:pt>
                <c:pt idx="2" formatCode="General">
                  <c:v>67.2</c:v>
                </c:pt>
                <c:pt idx="3" formatCode="General">
                  <c:v>97.2</c:v>
                </c:pt>
                <c:pt idx="4" formatCode="General">
                  <c:v>43.3</c:v>
                </c:pt>
                <c:pt idx="5" formatCode="General">
                  <c:v>84.4</c:v>
                </c:pt>
                <c:pt idx="6" formatCode="General">
                  <c:v>112.7</c:v>
                </c:pt>
                <c:pt idx="7" formatCode="General">
                  <c:v>105.1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продажа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Лист1!$J$2:$J$9</c:f>
              <c:numCache>
                <c:formatCode>0.0</c:formatCode>
                <c:ptCount val="8"/>
                <c:pt idx="0" formatCode="General">
                  <c:v>0</c:v>
                </c:pt>
                <c:pt idx="1">
                  <c:v>0</c:v>
                </c:pt>
                <c:pt idx="2" formatCode="General">
                  <c:v>0.3</c:v>
                </c:pt>
                <c:pt idx="3" formatCode="General">
                  <c:v>0</c:v>
                </c:pt>
                <c:pt idx="4" formatCode="General">
                  <c:v>0</c:v>
                </c:pt>
                <c:pt idx="5" formatCode="General">
                  <c:v>658.5</c:v>
                </c:pt>
                <c:pt idx="6" formatCode="General">
                  <c:v>177.7</c:v>
                </c:pt>
                <c:pt idx="7" formatCode="General">
                  <c:v>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штрафы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Лист1!$K$2:$K$9</c:f>
              <c:numCache>
                <c:formatCode>General</c:formatCode>
                <c:ptCount val="8"/>
                <c:pt idx="0">
                  <c:v>0</c:v>
                </c:pt>
                <c:pt idx="1">
                  <c:v>22.7</c:v>
                </c:pt>
                <c:pt idx="2">
                  <c:v>32.5</c:v>
                </c:pt>
                <c:pt idx="3">
                  <c:v>23.3</c:v>
                </c:pt>
                <c:pt idx="4" formatCode="0.0">
                  <c:v>10</c:v>
                </c:pt>
                <c:pt idx="5">
                  <c:v>8.5</c:v>
                </c:pt>
                <c:pt idx="6">
                  <c:v>8.5</c:v>
                </c:pt>
              </c:numCache>
            </c:numRef>
          </c:val>
        </c:ser>
        <c:shape val="box"/>
        <c:axId val="88799104"/>
        <c:axId val="88800640"/>
        <c:axId val="0"/>
      </c:bar3DChart>
      <c:catAx>
        <c:axId val="88799104"/>
        <c:scaling>
          <c:orientation val="minMax"/>
        </c:scaling>
        <c:axPos val="b"/>
        <c:numFmt formatCode="General" sourceLinked="1"/>
        <c:tickLblPos val="nextTo"/>
        <c:crossAx val="88800640"/>
        <c:crosses val="autoZero"/>
        <c:auto val="1"/>
        <c:lblAlgn val="ctr"/>
        <c:lblOffset val="100"/>
      </c:catAx>
      <c:valAx>
        <c:axId val="88800640"/>
        <c:scaling>
          <c:orientation val="minMax"/>
        </c:scaling>
        <c:axPos val="l"/>
        <c:majorGridlines/>
        <c:numFmt formatCode="General" sourceLinked="1"/>
        <c:tickLblPos val="nextTo"/>
        <c:crossAx val="88799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63500048605144"/>
          <c:y val="1.2748009254091567E-2"/>
          <c:w val="0.27810574025469037"/>
          <c:h val="0.98725199074590719"/>
        </c:manualLayout>
      </c:layout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4465,2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endParaRPr lang="ru-RU" dirty="0"/>
          </a:p>
        </c:rich>
      </c:tx>
      <c:layout>
        <c:manualLayout>
          <c:xMode val="edge"/>
          <c:yMode val="edge"/>
          <c:x val="0.39947123501437015"/>
          <c:y val="2.5730927801632046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1144737738931471E-3"/>
          <c:y val="9.3271205820899525E-2"/>
          <c:w val="0.58973250243136199"/>
          <c:h val="0.823668180438453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6192.3 тыс.рублей</c:v>
                </c:pt>
              </c:strCache>
            </c:strRef>
          </c:tx>
          <c:explosion val="25"/>
          <c:dLbls>
            <c:spPr>
              <a:solidFill>
                <a:srgbClr val="FF0000"/>
              </a:solidFill>
            </c:spPr>
            <c:showVal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культура.кинематография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4498.8</c:v>
                </c:pt>
                <c:pt idx="1">
                  <c:v>92.5</c:v>
                </c:pt>
                <c:pt idx="2">
                  <c:v>14.2</c:v>
                </c:pt>
                <c:pt idx="3">
                  <c:v>41.9</c:v>
                </c:pt>
                <c:pt idx="4">
                  <c:v>380.6</c:v>
                </c:pt>
                <c:pt idx="5">
                  <c:v>7.5</c:v>
                </c:pt>
                <c:pt idx="6">
                  <c:v>906.5</c:v>
                </c:pt>
                <c:pt idx="7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471760474385243"/>
          <c:y val="0"/>
          <c:w val="0.34528239525614907"/>
          <c:h val="1"/>
        </c:manualLayout>
      </c:layout>
      <c:spPr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marker>
            <c:symbol val="none"/>
          </c:marker>
          <c:cat>
            <c:numRef>
              <c:f>Лист1!$A$2:$A$8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7165.3</c:v>
                </c:pt>
                <c:pt idx="1">
                  <c:v>6706.6</c:v>
                </c:pt>
                <c:pt idx="2">
                  <c:v>7083.6</c:v>
                </c:pt>
                <c:pt idx="3">
                  <c:v>4731.8</c:v>
                </c:pt>
                <c:pt idx="4">
                  <c:v>5066</c:v>
                </c:pt>
                <c:pt idx="5">
                  <c:v>6132.2</c:v>
                </c:pt>
                <c:pt idx="6">
                  <c:v>6192.3</c:v>
                </c:pt>
              </c:numCache>
            </c:numRef>
          </c:val>
        </c:ser>
        <c:marker val="1"/>
        <c:axId val="89059328"/>
        <c:axId val="89060864"/>
      </c:lineChart>
      <c:catAx>
        <c:axId val="890593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9060864"/>
        <c:crosses val="autoZero"/>
        <c:auto val="1"/>
        <c:lblAlgn val="ctr"/>
        <c:lblOffset val="100"/>
      </c:catAx>
      <c:valAx>
        <c:axId val="890608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89059328"/>
        <c:crosses val="autoZero"/>
        <c:crossBetween val="between"/>
      </c:valAx>
      <c:spPr>
        <a:solidFill>
          <a:srgbClr val="FFFF00"/>
        </a:solidFill>
        <a:effectLst>
          <a:glow rad="228600">
            <a:schemeClr val="accent2">
              <a:satMod val="175000"/>
              <a:alpha val="40000"/>
            </a:schemeClr>
          </a:glow>
        </a:effectLst>
      </c:spPr>
    </c:plotArea>
    <c:legend>
      <c:legendPos val="r"/>
      <c:layout/>
    </c:legend>
    <c:plotVisOnly val="1"/>
  </c:chart>
  <c:spPr>
    <a:solidFill>
      <a:schemeClr val="accent2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2014</a:t>
            </a:r>
            <a:r>
              <a:rPr lang="ru-RU" baseline="0" dirty="0" smtClean="0"/>
              <a:t> год и плановый период 2015 и 2016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358246" cy="35004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+mj-lt"/>
                <a:ea typeface="Batang" pitchFamily="18" charset="-127"/>
              </a:rPr>
              <a:t>Информация                                          об исполнении бюджета Веселовского сельского поселения                                                  за </a:t>
            </a:r>
            <a:r>
              <a:rPr lang="ru-RU" sz="4000" b="1" i="1" dirty="0" smtClean="0">
                <a:solidFill>
                  <a:srgbClr val="C00000"/>
                </a:solidFill>
                <a:latin typeface="+mj-lt"/>
                <a:ea typeface="Batang" pitchFamily="18" charset="-127"/>
              </a:rPr>
              <a:t>2020 </a:t>
            </a:r>
            <a:r>
              <a:rPr lang="ru-RU" sz="4000" b="1" i="1" dirty="0" smtClean="0">
                <a:solidFill>
                  <a:srgbClr val="C00000"/>
                </a:solidFill>
                <a:latin typeface="+mj-lt"/>
                <a:ea typeface="Batang" pitchFamily="18" charset="-127"/>
              </a:rPr>
              <a:t>год</a:t>
            </a:r>
            <a:endParaRPr lang="ru-RU" sz="4000" b="1" i="1" dirty="0">
              <a:solidFill>
                <a:srgbClr val="C00000"/>
              </a:solidFill>
              <a:latin typeface="+mj-lt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1143008"/>
          </a:xfrm>
          <a:solidFill>
            <a:schemeClr val="accent3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Веселовского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Структура расходов бюджета Веселовского сельского поселения в </a:t>
            </a:r>
            <a:r>
              <a:rPr lang="ru-RU" sz="3200" b="1" dirty="0" smtClean="0"/>
              <a:t>2020 </a:t>
            </a:r>
            <a:r>
              <a:rPr lang="ru-RU" sz="3200" b="1" dirty="0" smtClean="0"/>
              <a:t>году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1537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Динамика расходов бюджета Веселовского сельского поселения , </a:t>
            </a:r>
            <a:r>
              <a:rPr lang="ru-RU" sz="3200" b="1" i="1" dirty="0" smtClean="0"/>
              <a:t>тыс.рублей</a:t>
            </a:r>
            <a:endParaRPr lang="ru-RU" sz="32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Динамика расходов бюджета Веселовского сельского  поселения на культуру,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800" b="1" i="1" dirty="0" smtClean="0"/>
              <a:t>Динамика расходов бюджета на реализацию муниципальных целевых программ, 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Веселовского сельского поселения в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Динамика доходов Веселовского сельского поселения, </a:t>
            </a:r>
            <a:r>
              <a:rPr lang="ru-RU" b="1" i="1" dirty="0" err="1" smtClean="0"/>
              <a:t>тыс.руб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собственных доходов бюджета Веселовского сельского поселения,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Объем налоговых и неналоговых доходов Веселовского сельского поселения в </a:t>
            </a:r>
            <a:r>
              <a:rPr lang="ru-RU" sz="2800" b="1" dirty="0" smtClean="0"/>
              <a:t>2020 </a:t>
            </a:r>
            <a:r>
              <a:rPr lang="ru-RU" sz="2800" b="1" dirty="0" smtClean="0"/>
              <a:t>году составил </a:t>
            </a:r>
            <a:r>
              <a:rPr lang="ru-RU" sz="2800" b="1" i="1" dirty="0" smtClean="0"/>
              <a:t>1255,8 </a:t>
            </a:r>
            <a:r>
              <a:rPr lang="ru-RU" sz="2800" b="1" i="1" dirty="0" smtClean="0"/>
              <a:t>тыс. </a:t>
            </a:r>
            <a:r>
              <a:rPr lang="ru-RU" sz="2800" b="1" i="1" dirty="0" err="1" smtClean="0"/>
              <a:t>руб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86808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726172"/>
          </a:xfrm>
          <a:solidFill>
            <a:schemeClr val="tx2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Объем налоговых и неналоговых доходов  в </a:t>
            </a:r>
            <a:r>
              <a:rPr lang="ru-RU" b="1" i="1" dirty="0" smtClean="0"/>
              <a:t>2020 </a:t>
            </a:r>
            <a:r>
              <a:rPr lang="ru-RU" b="1" i="1" dirty="0" smtClean="0"/>
              <a:t>году составил     </a:t>
            </a:r>
            <a:r>
              <a:rPr lang="ru-RU" b="1" i="1" dirty="0" smtClean="0"/>
              <a:t>1255,8 </a:t>
            </a:r>
            <a:r>
              <a:rPr lang="ru-RU" b="1" i="1" dirty="0" smtClean="0"/>
              <a:t>тыс. рублей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2000238"/>
          <a:ext cx="8320438" cy="49682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8320438"/>
              </a:tblGrid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Налоговые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доходы-1150,4тыс.рублей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</a:t>
                      </a:r>
                      <a:r>
                        <a:rPr lang="ru-RU" dirty="0" smtClean="0"/>
                        <a:t>лиц-88,4тыс.рублей</a:t>
                      </a:r>
                    </a:p>
                    <a:p>
                      <a:r>
                        <a:rPr lang="ru-RU" dirty="0" smtClean="0"/>
                        <a:t>Единый сельхоз налог -0,4 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имущество физических </a:t>
                      </a:r>
                      <a:r>
                        <a:rPr lang="ru-RU" dirty="0" smtClean="0"/>
                        <a:t>лиц- 142,5тыс.рублей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</a:t>
                      </a:r>
                      <a:r>
                        <a:rPr lang="ru-RU" dirty="0" smtClean="0"/>
                        <a:t>налог- 917,7 </a:t>
                      </a:r>
                      <a:r>
                        <a:rPr lang="ru-RU" dirty="0" smtClean="0"/>
                        <a:t>тыс.рублей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</a:t>
                      </a:r>
                      <a:r>
                        <a:rPr lang="ru-RU" dirty="0" smtClean="0"/>
                        <a:t>пошлина- 1.4 тыс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рублей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Неналоговые </a:t>
                      </a:r>
                      <a:r>
                        <a:rPr lang="ru-RU" dirty="0" smtClean="0"/>
                        <a:t>доходы-105,4тыс.рублей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доходы от использования имущества, находящегося в государственной и муниципальной собственности </a:t>
                      </a:r>
                      <a:r>
                        <a:rPr lang="ru-RU" dirty="0" smtClean="0"/>
                        <a:t>-105,1 </a:t>
                      </a:r>
                      <a:r>
                        <a:rPr lang="ru-RU" dirty="0" smtClean="0"/>
                        <a:t>тыс. 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продажи материальных и нематериальных активов </a:t>
                      </a:r>
                      <a:r>
                        <a:rPr lang="ru-RU" dirty="0" smtClean="0"/>
                        <a:t>-0,0 тыс</a:t>
                      </a:r>
                      <a:r>
                        <a:rPr lang="ru-RU" dirty="0" smtClean="0"/>
                        <a:t>. руб.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080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штрафы.санкции-0,3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тыс. руб.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Безвозмездные поступления в бюджет Веселовского сельского поселения, тыс. рублей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Динамика поступлений налога на доходы физических лиц в бюджет , тыс. рублей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Динамика поступлений  налога на имущество, </a:t>
            </a:r>
            <a:r>
              <a:rPr lang="ru-RU" i="1" dirty="0" smtClean="0"/>
              <a:t>тыс. рублей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поступления налоговых и неналоговых  доходов,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24208</TotalTime>
  <Words>270</Words>
  <Application>Microsoft Office PowerPoint</Application>
  <PresentationFormat>Экран (4:3)</PresentationFormat>
  <Paragraphs>38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Информация                                          об исполнении бюджета Веселовского сельского поселения                                                  за 2020 год</vt:lpstr>
      <vt:lpstr>Динамика доходов Веселовского сельского поселения, тыс.руб</vt:lpstr>
      <vt:lpstr>Динамика собственных доходов бюджета Веселовского сельского поселения, тыс.рублей</vt:lpstr>
      <vt:lpstr>Объем налоговых и неналоговых доходов Веселовского сельского поселения в 2020 году составил 1255,8 тыс. руб</vt:lpstr>
      <vt:lpstr>Объем налоговых и неналоговых доходов  в 2020 году составил     1255,8 тыс. рублей</vt:lpstr>
      <vt:lpstr>Безвозмездные поступления в бюджет Веселовского сельского поселения, тыс. рублей</vt:lpstr>
      <vt:lpstr>Динамика поступлений налога на доходы физических лиц в бюджет , тыс. рублей</vt:lpstr>
      <vt:lpstr>Динамика поступлений  налога на имущество, тыс. рублей</vt:lpstr>
      <vt:lpstr>Динамика поступления налоговых и неналоговых  доходов, тыс.рублей</vt:lpstr>
      <vt:lpstr>Структура расходов бюджета Веселовского сельского поселения в 2020 году</vt:lpstr>
      <vt:lpstr>Динамика расходов бюджета Веселовского сельского поселения , тыс.рублей</vt:lpstr>
      <vt:lpstr>Динамика расходов бюджета Веселовского сельского  поселения на культуру, тыс.рублей</vt:lpstr>
      <vt:lpstr>Динамика расходов бюджета на реализацию муниципальных целевых программ, тыс.рублей</vt:lpstr>
      <vt:lpstr>Доля муниципальных программ в общем объеме расходов, запланированных на реализацию муниципальных программ бюджета Веселовского сельского поселения в 2020 году, тыс.рублей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1</cp:lastModifiedBy>
  <cp:revision>124</cp:revision>
  <dcterms:created xsi:type="dcterms:W3CDTF">2014-05-16T12:09:48Z</dcterms:created>
  <dcterms:modified xsi:type="dcterms:W3CDTF">2021-05-12T08:22:34Z</dcterms:modified>
</cp:coreProperties>
</file>