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65" r:id="rId4"/>
    <p:sldId id="269" r:id="rId5"/>
    <p:sldId id="271" r:id="rId6"/>
    <p:sldId id="261" r:id="rId7"/>
    <p:sldId id="262" r:id="rId8"/>
    <p:sldId id="263" r:id="rId9"/>
    <p:sldId id="267" r:id="rId10"/>
    <p:sldId id="264" r:id="rId11"/>
    <p:sldId id="266" r:id="rId12"/>
    <p:sldId id="270" r:id="rId13"/>
    <p:sldId id="272" r:id="rId14"/>
    <p:sldId id="268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7704901475593747E-2"/>
          <c:y val="4.4485187085643016E-2"/>
          <c:w val="0.88664138328064646"/>
          <c:h val="0.92092210355360005"/>
        </c:manualLayout>
      </c:layout>
      <c:barChart>
        <c:barDir val="col"/>
        <c:grouping val="stacked"/>
        <c:ser>
          <c:idx val="1"/>
          <c:order val="0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1">
                  <c:v>11318.5</c:v>
                </c:pt>
              </c:numCache>
            </c:numRef>
          </c:val>
        </c:ser>
        <c:ser>
          <c:idx val="2"/>
          <c:order val="1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2">
                  <c:v>9095.2999999999993</c:v>
                </c:pt>
              </c:numCache>
            </c:numRef>
          </c:val>
        </c:ser>
        <c:ser>
          <c:idx val="3"/>
          <c:order val="2"/>
          <c:tx>
            <c:strRef>
              <c:f>Лист1!$E$1</c:f>
              <c:strCache>
                <c:ptCount val="1"/>
                <c:pt idx="0">
                  <c:v>Ряд 4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Лист1!$E$2:$E$5</c:f>
              <c:numCache>
                <c:formatCode>General</c:formatCode>
                <c:ptCount val="4"/>
                <c:pt idx="3">
                  <c:v>7878.6</c:v>
                </c:pt>
              </c:numCache>
            </c:numRef>
          </c:val>
        </c:ser>
        <c:overlap val="100"/>
        <c:axId val="104812544"/>
        <c:axId val="104814080"/>
      </c:barChart>
      <c:catAx>
        <c:axId val="104812544"/>
        <c:scaling>
          <c:orientation val="minMax"/>
        </c:scaling>
        <c:delete val="1"/>
        <c:axPos val="b"/>
        <c:numFmt formatCode="General" sourceLinked="1"/>
        <c:tickLblPos val="none"/>
        <c:crossAx val="104814080"/>
        <c:crosses val="autoZero"/>
        <c:auto val="1"/>
        <c:lblAlgn val="ctr"/>
        <c:lblOffset val="100"/>
      </c:catAx>
      <c:valAx>
        <c:axId val="104814080"/>
        <c:scaling>
          <c:orientation val="minMax"/>
        </c:scaling>
        <c:axPos val="l"/>
        <c:majorGridlines/>
        <c:numFmt formatCode="General" sourceLinked="1"/>
        <c:tickLblPos val="nextTo"/>
        <c:crossAx val="10481254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8.4578171112505249E-2"/>
          <c:y val="3.7787611739412676E-2"/>
          <c:w val="0.65873399573963398"/>
          <c:h val="0.8797197060382482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Налоги НДФЛ,доходы</c:v>
                </c:pt>
              </c:strCache>
            </c:strRef>
          </c:tx>
          <c:cat>
            <c:strRef>
              <c:f>Лист1!$A$2:$A$5</c:f>
              <c:strCache>
                <c:ptCount val="4"/>
                <c:pt idx="1">
                  <c:v>2025 г.</c:v>
                </c:pt>
                <c:pt idx="2">
                  <c:v>2026 г.</c:v>
                </c:pt>
                <c:pt idx="3">
                  <c:v>2027 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1">
                  <c:v>195</c:v>
                </c:pt>
                <c:pt idx="2">
                  <c:v>234</c:v>
                </c:pt>
                <c:pt idx="3">
                  <c:v>270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 на имущество физ. Лиц</c:v>
                </c:pt>
              </c:strCache>
            </c:strRef>
          </c:tx>
          <c:cat>
            <c:strRef>
              <c:f>Лист1!$A$2:$A$5</c:f>
              <c:strCache>
                <c:ptCount val="4"/>
                <c:pt idx="1">
                  <c:v>2025 г.</c:v>
                </c:pt>
                <c:pt idx="2">
                  <c:v>2026 г.</c:v>
                </c:pt>
                <c:pt idx="3">
                  <c:v>2027 г.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1">
                  <c:v>226</c:v>
                </c:pt>
                <c:pt idx="2">
                  <c:v>229</c:v>
                </c:pt>
                <c:pt idx="3">
                  <c:v>231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Единый сельскохозяйственный налог</c:v>
                </c:pt>
              </c:strCache>
            </c:strRef>
          </c:tx>
          <c:cat>
            <c:strRef>
              <c:f>Лист1!$A$2:$A$5</c:f>
              <c:strCache>
                <c:ptCount val="4"/>
                <c:pt idx="1">
                  <c:v>2025 г.</c:v>
                </c:pt>
                <c:pt idx="2">
                  <c:v>2026 г.</c:v>
                </c:pt>
                <c:pt idx="3">
                  <c:v>2027 г.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Земельный налог</c:v>
                </c:pt>
              </c:strCache>
            </c:strRef>
          </c:tx>
          <c:cat>
            <c:strRef>
              <c:f>Лист1!$A$2:$A$5</c:f>
              <c:strCache>
                <c:ptCount val="4"/>
                <c:pt idx="1">
                  <c:v>2025 г.</c:v>
                </c:pt>
                <c:pt idx="2">
                  <c:v>2026 г.</c:v>
                </c:pt>
                <c:pt idx="3">
                  <c:v>2027 г.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1">
                  <c:v>1356</c:v>
                </c:pt>
                <c:pt idx="2">
                  <c:v>1485</c:v>
                </c:pt>
                <c:pt idx="3">
                  <c:v>1628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Гос.пошлина</c:v>
                </c:pt>
              </c:strCache>
            </c:strRef>
          </c:tx>
          <c:cat>
            <c:strRef>
              <c:f>Лист1!$A$2:$A$5</c:f>
              <c:strCache>
                <c:ptCount val="4"/>
                <c:pt idx="1">
                  <c:v>2025 г.</c:v>
                </c:pt>
                <c:pt idx="2">
                  <c:v>2026 г.</c:v>
                </c:pt>
                <c:pt idx="3">
                  <c:v>2027 г.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1">
                  <c:v>4.5999999999999996</c:v>
                </c:pt>
                <c:pt idx="2">
                  <c:v>4.8</c:v>
                </c:pt>
                <c:pt idx="3">
                  <c:v>5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Доходы от импользования имущества</c:v>
                </c:pt>
              </c:strCache>
            </c:strRef>
          </c:tx>
          <c:cat>
            <c:strRef>
              <c:f>Лист1!$A$2:$A$5</c:f>
              <c:strCache>
                <c:ptCount val="4"/>
                <c:pt idx="1">
                  <c:v>2025 г.</c:v>
                </c:pt>
                <c:pt idx="2">
                  <c:v>2026 г.</c:v>
                </c:pt>
                <c:pt idx="3">
                  <c:v>2027 г.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1">
                  <c:v>261</c:v>
                </c:pt>
                <c:pt idx="2">
                  <c:v>252.7</c:v>
                </c:pt>
                <c:pt idx="3">
                  <c:v>262.8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Штрафы, санкции, возмещения ущерба</c:v>
                </c:pt>
              </c:strCache>
            </c:strRef>
          </c:tx>
          <c:cat>
            <c:strRef>
              <c:f>Лист1!$A$2:$A$5</c:f>
              <c:strCache>
                <c:ptCount val="4"/>
                <c:pt idx="1">
                  <c:v>2025 г.</c:v>
                </c:pt>
                <c:pt idx="2">
                  <c:v>2026 г.</c:v>
                </c:pt>
                <c:pt idx="3">
                  <c:v>2027 г.</c:v>
                </c:pt>
              </c:strCache>
            </c:strRef>
          </c:cat>
          <c:val>
            <c:numRef>
              <c:f>Лист1!$H$2:$H$5</c:f>
              <c:numCache>
                <c:formatCode>General</c:formatCode>
                <c:ptCount val="4"/>
                <c:pt idx="1">
                  <c:v>3.4</c:v>
                </c:pt>
                <c:pt idx="2">
                  <c:v>3.5</c:v>
                </c:pt>
                <c:pt idx="3">
                  <c:v>2.8</c:v>
                </c:pt>
              </c:numCache>
            </c:numRef>
          </c:val>
        </c:ser>
        <c:shape val="cylinder"/>
        <c:axId val="135027328"/>
        <c:axId val="135057792"/>
        <c:axId val="0"/>
      </c:bar3DChart>
      <c:catAx>
        <c:axId val="135027328"/>
        <c:scaling>
          <c:orientation val="minMax"/>
        </c:scaling>
        <c:axPos val="b"/>
        <c:numFmt formatCode="General" sourceLinked="0"/>
        <c:tickLblPos val="nextTo"/>
        <c:crossAx val="135057792"/>
        <c:crosses val="autoZero"/>
        <c:auto val="1"/>
        <c:lblAlgn val="ctr"/>
        <c:lblOffset val="100"/>
      </c:catAx>
      <c:valAx>
        <c:axId val="135057792"/>
        <c:scaling>
          <c:orientation val="minMax"/>
        </c:scaling>
        <c:axPos val="l"/>
        <c:majorGridlines/>
        <c:numFmt formatCode="General" sourceLinked="1"/>
        <c:tickLblPos val="nextTo"/>
        <c:crossAx val="13502732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75062100590686265"/>
          <c:y val="2.3340025787163602E-2"/>
          <c:w val="0.24868313728569891"/>
          <c:h val="0.97665984917944282"/>
        </c:manualLayout>
      </c:layout>
      <c:spPr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stacked"/>
        <c:ser>
          <c:idx val="1"/>
          <c:order val="0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Лист1!$A$2:$A$5</c:f>
              <c:strCache>
                <c:ptCount val="4"/>
                <c:pt idx="1">
                  <c:v>2025г.</c:v>
                </c:pt>
                <c:pt idx="2">
                  <c:v>2026 г.</c:v>
                </c:pt>
                <c:pt idx="3">
                  <c:v>2027г.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1">
                  <c:v>11318.5</c:v>
                </c:pt>
              </c:numCache>
            </c:numRef>
          </c:val>
        </c:ser>
        <c:ser>
          <c:idx val="2"/>
          <c:order val="1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strRef>
              <c:f>Лист1!$A$2:$A$5</c:f>
              <c:strCache>
                <c:ptCount val="4"/>
                <c:pt idx="1">
                  <c:v>2025г.</c:v>
                </c:pt>
                <c:pt idx="2">
                  <c:v>2026 г.</c:v>
                </c:pt>
                <c:pt idx="3">
                  <c:v>2027г.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2">
                  <c:v>9095.2999999999993</c:v>
                </c:pt>
              </c:numCache>
            </c:numRef>
          </c:val>
        </c:ser>
        <c:ser>
          <c:idx val="3"/>
          <c:order val="2"/>
          <c:tx>
            <c:strRef>
              <c:f>Лист1!$E$1</c:f>
              <c:strCache>
                <c:ptCount val="1"/>
                <c:pt idx="0">
                  <c:v>Ряд 4</c:v>
                </c:pt>
              </c:strCache>
            </c:strRef>
          </c:tx>
          <c:cat>
            <c:strRef>
              <c:f>Лист1!$A$2:$A$5</c:f>
              <c:strCache>
                <c:ptCount val="4"/>
                <c:pt idx="1">
                  <c:v>2025г.</c:v>
                </c:pt>
                <c:pt idx="2">
                  <c:v>2026 г.</c:v>
                </c:pt>
                <c:pt idx="3">
                  <c:v>2027г.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3">
                  <c:v>5697.4</c:v>
                </c:pt>
              </c:numCache>
            </c:numRef>
          </c:val>
        </c:ser>
        <c:overlap val="100"/>
        <c:axId val="141386880"/>
        <c:axId val="141388416"/>
      </c:barChart>
      <c:catAx>
        <c:axId val="141386880"/>
        <c:scaling>
          <c:orientation val="minMax"/>
        </c:scaling>
        <c:axPos val="b"/>
        <c:numFmt formatCode="General" sourceLinked="1"/>
        <c:tickLblPos val="nextTo"/>
        <c:crossAx val="141388416"/>
        <c:crosses val="autoZero"/>
        <c:auto val="1"/>
        <c:lblAlgn val="ctr"/>
        <c:lblOffset val="100"/>
      </c:catAx>
      <c:valAx>
        <c:axId val="141388416"/>
        <c:scaling>
          <c:orientation val="minMax"/>
        </c:scaling>
        <c:axPos val="l"/>
        <c:majorGridlines/>
        <c:numFmt formatCode="General" sourceLinked="1"/>
        <c:tickLblPos val="nextTo"/>
        <c:crossAx val="14138688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F2C57-D4E6-4585-AE20-A8A0F1C0241B}" type="datetimeFigureOut">
              <a:rPr lang="ru-RU" smtClean="0"/>
              <a:pPr/>
              <a:t>14.01.2025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8701B-752D-4BE0-9DF8-2D3459FB12D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29428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8701B-752D-4BE0-9DF8-2D3459FB12D5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34148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8701B-752D-4BE0-9DF8-2D3459FB12D5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7901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8701B-752D-4BE0-9DF8-2D3459FB12D5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2551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sp09095@yandex.r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Хеда\Desktop\NHigCjuNMj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4346" y="0"/>
            <a:ext cx="913994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772816"/>
            <a:ext cx="8572528" cy="1167743"/>
          </a:xfr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ru-RU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 </a:t>
            </a:r>
            <a:br>
              <a:rPr lang="ru-RU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Веселовского сельского поселения Дубовского района на </a:t>
            </a:r>
            <a:r>
              <a:rPr lang="ru-RU" altLang="ru-RU" sz="3200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2025 </a:t>
            </a:r>
            <a:r>
              <a:rPr lang="ru-RU" altLang="ru-RU" sz="3200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год и на плановый период </a:t>
            </a:r>
            <a:r>
              <a:rPr lang="ru-RU" altLang="ru-RU" sz="3200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2026 </a:t>
            </a:r>
            <a:r>
              <a:rPr lang="ru-RU" altLang="ru-RU" sz="3200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и </a:t>
            </a:r>
            <a:r>
              <a:rPr lang="ru-RU" altLang="ru-RU" sz="3200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2027 </a:t>
            </a:r>
            <a:r>
              <a:rPr lang="ru-RU" altLang="ru-RU" sz="3200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годов</a:t>
            </a:r>
            <a:r>
              <a:rPr lang="ru-RU" altLang="ru-RU" sz="3000" b="1" dirty="0" smtClean="0">
                <a:solidFill>
                  <a:srgbClr val="C0504D">
                    <a:lumMod val="75000"/>
                  </a:srgbClr>
                </a:solidFill>
                <a:latin typeface="Calibri" pitchFamily="34" charset="0"/>
                <a:ea typeface="+mn-ea"/>
                <a:cs typeface="+mn-cs"/>
              </a:rPr>
              <a:t/>
            </a:r>
            <a:br>
              <a:rPr lang="ru-RU" altLang="ru-RU" sz="3000" b="1" dirty="0" smtClean="0">
                <a:solidFill>
                  <a:srgbClr val="C0504D">
                    <a:lumMod val="75000"/>
                  </a:srgbClr>
                </a:solidFill>
                <a:latin typeface="Calibri" pitchFamily="34" charset="0"/>
                <a:ea typeface="+mn-ea"/>
                <a:cs typeface="+mn-cs"/>
              </a:rPr>
            </a:br>
            <a:endParaRPr lang="ru-RU" sz="6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0" y="6857999"/>
            <a:ext cx="91440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1026" name="AutoShape 2" descr="https://pp.userapi.com/c834402/v834402831/40943/NHigCjuNMj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8" name="AutoShape 4" descr="https://pp.userapi.com/c834402/v834402831/40943/NHigCjuNMj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4130900"/>
              </p:ext>
            </p:extLst>
          </p:nvPr>
        </p:nvGraphicFramePr>
        <p:xfrm>
          <a:off x="35497" y="1122680"/>
          <a:ext cx="8751345" cy="543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4048"/>
                <a:gridCol w="208280"/>
                <a:gridCol w="1253001"/>
                <a:gridCol w="1214446"/>
                <a:gridCol w="1071570"/>
              </a:tblGrid>
              <a:tr h="37084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2025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smtClean="0"/>
                        <a:t>г.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2026 </a:t>
                      </a:r>
                      <a:r>
                        <a:rPr lang="ru-RU" sz="1400" dirty="0" smtClean="0"/>
                        <a:t>г.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2027г</a:t>
                      </a:r>
                      <a:r>
                        <a:rPr lang="ru-RU" sz="140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</a:tr>
              <a:tr h="249848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РАСХОДЫ, всего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11318,5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9095,3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7529,0</a:t>
                      </a:r>
                      <a:endParaRPr lang="ru-RU" sz="1400" b="1" dirty="0"/>
                    </a:p>
                  </a:txBody>
                  <a:tcPr/>
                </a:tc>
              </a:tr>
              <a:tr h="2307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 том числе: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28600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Общегосударственные вопросы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8351,6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7385,5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6299,1</a:t>
                      </a:r>
                      <a:endParaRPr lang="ru-RU" sz="1400" dirty="0"/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Национальная оборона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179,6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196,0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202,9</a:t>
                      </a:r>
                      <a:endParaRPr lang="ru-RU" sz="1400" dirty="0"/>
                    </a:p>
                  </a:txBody>
                  <a:tcPr/>
                </a:tc>
              </a:tr>
              <a:tr h="32448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Национальная безопасность и правоохранительная деятельность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43,2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41,4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10,0</a:t>
                      </a:r>
                      <a:endParaRPr lang="ru-RU" sz="14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Национальная экономика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76,1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68,1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68,1</a:t>
                      </a:r>
                      <a:endParaRPr lang="ru-RU" sz="14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Жилищно-коммунальное хозяйство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599,5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412,2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53,0</a:t>
                      </a:r>
                      <a:endParaRPr lang="ru-RU" sz="1400" dirty="0"/>
                    </a:p>
                  </a:txBody>
                  <a:tcPr/>
                </a:tc>
              </a:tr>
              <a:tr h="25449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Образование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15,0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15,0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10,0</a:t>
                      </a:r>
                      <a:endParaRPr lang="ru-RU" sz="1400" dirty="0"/>
                    </a:p>
                  </a:txBody>
                  <a:tcPr/>
                </a:tc>
              </a:tr>
              <a:tr h="2929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Культура, кинематография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1528,8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927,1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880,9</a:t>
                      </a:r>
                      <a:endParaRPr lang="ru-RU" sz="1400" dirty="0"/>
                    </a:p>
                  </a:txBody>
                  <a:tcPr/>
                </a:tc>
              </a:tr>
              <a:tr h="2929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Здравоохранение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</a:tr>
              <a:tr h="25943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Социальная политика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524,7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5,0</a:t>
                      </a:r>
                      <a:endParaRPr lang="ru-RU" sz="1400" dirty="0"/>
                    </a:p>
                  </a:txBody>
                  <a:tcPr/>
                </a:tc>
              </a:tr>
              <a:tr h="2426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Физическая культура и спорт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</a:tr>
              <a:tr h="15388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Средства массовой информации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</a:tr>
              <a:tr h="28113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Обслуживание государственного и муниципального долга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</a:tr>
              <a:tr h="49588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Межбюджетные трансферты общего характера бюджетам бюджетной системы РФ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0"/>
            <a:ext cx="9144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ОБЪЕМ РАСХОДОВ БЮДЖЕТА ВЕСЕЛОВСКОГО СЕЛЬСКОГО ПОСЕЛЕНИЯ НА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2025-2027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ГОДЫ (тыс.рублей)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Хеда\Desktop\PgaFVynhyz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3409803727"/>
              </p:ext>
            </p:extLst>
          </p:nvPr>
        </p:nvGraphicFramePr>
        <p:xfrm>
          <a:off x="899592" y="1340768"/>
          <a:ext cx="727280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259632" y="476672"/>
            <a:ext cx="74523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400" b="0" i="0" u="none" strike="noStrike" kern="1200" cap="none" spc="0" baseline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200" dirty="0" smtClean="0"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ДИНАМИКА </a:t>
            </a:r>
            <a:r>
              <a:rPr lang="ru-RU" sz="2200" dirty="0" smtClean="0"/>
              <a:t> РАСХОДОВ БЮДЖЕТА ВЕСЕЛОВСКОГО СЕЛЬСКОГО ПОСЕЛЕНИЯ НА </a:t>
            </a:r>
            <a:r>
              <a:rPr lang="ru-RU" sz="2200" dirty="0" smtClean="0"/>
              <a:t>2025-2027 </a:t>
            </a:r>
            <a:r>
              <a:rPr lang="ru-RU" sz="2200" dirty="0" smtClean="0"/>
              <a:t>ГОДЫ (ТЫС.РУБ.)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Хеда\Desktop\PgaFVynhyz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071594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70992" y="260648"/>
            <a:ext cx="9073008" cy="1446550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2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Распределение бюджетных ассигнований по муниципальным программам ВЕСЕЛОВСКОГО сельского поселения и непрограммным направлениям деятельности на </a:t>
            </a:r>
            <a:r>
              <a:rPr lang="ru-RU" sz="22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2025 </a:t>
            </a:r>
            <a:r>
              <a:rPr lang="ru-RU" sz="22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год и на плановый период </a:t>
            </a:r>
            <a:r>
              <a:rPr lang="ru-RU" sz="22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2026 </a:t>
            </a:r>
            <a:r>
              <a:rPr lang="ru-RU" sz="22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и </a:t>
            </a:r>
            <a:r>
              <a:rPr lang="ru-RU" sz="22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2027 </a:t>
            </a:r>
            <a:r>
              <a:rPr lang="ru-RU" sz="22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годов (Тыс.руб.)</a:t>
            </a:r>
            <a:endParaRPr lang="ru-RU" sz="2200" b="1" cap="all" dirty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06417955"/>
              </p:ext>
            </p:extLst>
          </p:nvPr>
        </p:nvGraphicFramePr>
        <p:xfrm>
          <a:off x="395536" y="1663912"/>
          <a:ext cx="8496945" cy="5675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5084"/>
                <a:gridCol w="1049066"/>
                <a:gridCol w="979128"/>
                <a:gridCol w="943667"/>
              </a:tblGrid>
              <a:tr h="352425">
                <a:tc>
                  <a:txBody>
                    <a:bodyPr/>
                    <a:lstStyle/>
                    <a:p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2025</a:t>
                      </a:r>
                      <a:r>
                        <a:rPr lang="ru-RU" sz="1900" baseline="0" dirty="0" smtClean="0"/>
                        <a:t> </a:t>
                      </a:r>
                      <a:r>
                        <a:rPr lang="ru-RU" sz="1900" baseline="0" dirty="0" smtClean="0"/>
                        <a:t>г.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2026 </a:t>
                      </a:r>
                      <a:r>
                        <a:rPr lang="ru-RU" sz="1900" dirty="0" smtClean="0"/>
                        <a:t>г.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2027г</a:t>
                      </a:r>
                      <a:r>
                        <a:rPr lang="ru-RU" sz="1900" dirty="0" smtClean="0"/>
                        <a:t>.</a:t>
                      </a:r>
                      <a:endParaRPr lang="ru-RU" sz="1900" dirty="0"/>
                    </a:p>
                  </a:txBody>
                  <a:tcPr/>
                </a:tc>
              </a:tr>
              <a:tr h="391216">
                <a:tc>
                  <a:txBody>
                    <a:bodyPr/>
                    <a:lstStyle/>
                    <a:p>
                      <a:r>
                        <a:rPr lang="ru-RU" sz="19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ВСЕГО:</a:t>
                      </a:r>
                      <a:endParaRPr lang="ru-RU" sz="19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b="1" dirty="0" smtClean="0"/>
                        <a:t>11318,5</a:t>
                      </a:r>
                      <a:endParaRPr lang="ru-RU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b="1" dirty="0" smtClean="0"/>
                        <a:t>9095,3</a:t>
                      </a:r>
                      <a:endParaRPr lang="ru-RU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b="1" dirty="0" smtClean="0"/>
                        <a:t>7529,0</a:t>
                      </a:r>
                      <a:endParaRPr lang="ru-RU" sz="1900" b="1" dirty="0"/>
                    </a:p>
                  </a:txBody>
                  <a:tcPr/>
                </a:tc>
              </a:tr>
              <a:tr h="1207186">
                <a:tc>
                  <a:txBody>
                    <a:bodyPr/>
                    <a:lstStyle/>
                    <a:p>
                      <a:r>
                        <a:rPr lang="ru-RU" sz="19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«Обеспечение качественными</a:t>
                      </a:r>
                    </a:p>
                    <a:p>
                      <a:r>
                        <a:rPr lang="ru-RU" sz="19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жилищно-коммунальными услугами населения Веселовского сельского поселения на 2019-2030 годы</a:t>
                      </a:r>
                      <a:r>
                        <a:rPr lang="ru-RU" sz="19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lang="ru-RU" sz="19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565,2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377,8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38,0</a:t>
                      </a:r>
                      <a:endParaRPr lang="ru-RU" sz="1900" dirty="0"/>
                    </a:p>
                  </a:txBody>
                  <a:tcPr/>
                </a:tc>
              </a:tr>
              <a:tr h="742480">
                <a:tc>
                  <a:txBody>
                    <a:bodyPr/>
                    <a:lstStyle/>
                    <a:p>
                      <a:r>
                        <a:rPr lang="ru-RU" sz="19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Программа « « Обеспечение общественного порядка и противодействие преступности»</a:t>
                      </a:r>
                      <a:endParaRPr lang="ru-RU" sz="19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8,4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8,4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3,0</a:t>
                      </a:r>
                      <a:endParaRPr lang="ru-RU" sz="1900" dirty="0"/>
                    </a:p>
                  </a:txBody>
                  <a:tcPr/>
                </a:tc>
              </a:tr>
              <a:tr h="742480">
                <a:tc>
                  <a:txBody>
                    <a:bodyPr/>
                    <a:lstStyle/>
                    <a:p>
                      <a:r>
                        <a:rPr lang="ru-RU" sz="19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"Защита населения и территории</a:t>
                      </a:r>
                    </a:p>
                    <a:p>
                      <a:r>
                        <a:rPr lang="ru-RU" sz="19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от чрезвычайных , ситуаций, обеспечение пожарной безопасности людей на водных объектах»</a:t>
                      </a:r>
                      <a:endParaRPr lang="ru-RU" sz="19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34,8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33,0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7,0</a:t>
                      </a:r>
                      <a:endParaRPr lang="ru-RU" sz="1900" dirty="0"/>
                    </a:p>
                  </a:txBody>
                  <a:tcPr/>
                </a:tc>
              </a:tr>
              <a:tr h="439560">
                <a:tc>
                  <a:txBody>
                    <a:bodyPr/>
                    <a:lstStyle/>
                    <a:p>
                      <a:r>
                        <a:rPr lang="ru-RU" sz="19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"Развитие культуры и туризма»</a:t>
                      </a:r>
                      <a:endParaRPr lang="ru-RU" sz="19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1528,8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927,1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880,9</a:t>
                      </a:r>
                      <a:endParaRPr lang="ru-RU" sz="1900" dirty="0"/>
                    </a:p>
                  </a:txBody>
                  <a:tcPr/>
                </a:tc>
              </a:tr>
              <a:tr h="551762">
                <a:tc>
                  <a:txBody>
                    <a:bodyPr/>
                    <a:lstStyle/>
                    <a:p>
                      <a:r>
                        <a:rPr lang="ru-RU" sz="19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«Охрана окружающей среды и рациональное природопользование»</a:t>
                      </a:r>
                      <a:endParaRPr lang="ru-RU" sz="1900" b="1" i="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40,8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dirty="0" smtClean="0"/>
                        <a:t>40,9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21,5</a:t>
                      </a:r>
                      <a:endParaRPr lang="ru-RU" sz="1900" dirty="0"/>
                    </a:p>
                  </a:txBody>
                  <a:tcPr/>
                </a:tc>
              </a:tr>
              <a:tr h="551762">
                <a:tc>
                  <a:txBody>
                    <a:bodyPr/>
                    <a:lstStyle/>
                    <a:p>
                      <a:r>
                        <a:rPr lang="ru-RU" sz="19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"Развитие транспортной системы»</a:t>
                      </a:r>
                      <a:endParaRPr lang="ru-RU" sz="19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63,1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63,1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63,1</a:t>
                      </a:r>
                      <a:endParaRPr lang="ru-RU" sz="19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26923536"/>
              </p:ext>
            </p:extLst>
          </p:nvPr>
        </p:nvGraphicFramePr>
        <p:xfrm>
          <a:off x="107504" y="2204864"/>
          <a:ext cx="8676456" cy="3410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1810"/>
                <a:gridCol w="1071229"/>
                <a:gridCol w="999814"/>
                <a:gridCol w="963603"/>
              </a:tblGrid>
              <a:tr h="1005499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2025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baseline="0" dirty="0" smtClean="0"/>
                        <a:t>г.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2026г</a:t>
                      </a:r>
                      <a:r>
                        <a:rPr lang="ru-RU" sz="2000" dirty="0" smtClean="0"/>
                        <a:t>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2027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baseline="0" dirty="0" smtClean="0"/>
                        <a:t>г.</a:t>
                      </a:r>
                      <a:endParaRPr lang="ru-RU" sz="2000" dirty="0"/>
                    </a:p>
                  </a:txBody>
                  <a:tcPr/>
                </a:tc>
              </a:tr>
              <a:tr h="68787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«Муниципальная политика»</a:t>
                      </a:r>
                      <a:endParaRPr lang="ru-RU" sz="18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8800,7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7202,8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5935,1</a:t>
                      </a:r>
                      <a:endParaRPr lang="ru-RU" sz="1800" dirty="0"/>
                    </a:p>
                  </a:txBody>
                  <a:tcPr/>
                </a:tc>
              </a:tr>
              <a:tr h="56608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Программа «Энергосбережение и развитие эффективности</a:t>
                      </a:r>
                      <a:r>
                        <a:rPr lang="ru-RU" sz="18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lang="ru-RU" sz="18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2,0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2,0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2,0</a:t>
                      </a:r>
                      <a:endParaRPr lang="ru-RU" sz="1800" dirty="0"/>
                    </a:p>
                  </a:txBody>
                  <a:tcPr/>
                </a:tc>
              </a:tr>
              <a:tr h="711518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«Управление муниципальным</a:t>
                      </a:r>
                    </a:p>
                    <a:p>
                      <a:r>
                        <a:rPr lang="ru-RU" sz="18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имуществом»</a:t>
                      </a:r>
                      <a:endParaRPr lang="ru-RU" sz="18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33,5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20,5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8,0</a:t>
                      </a:r>
                      <a:endParaRPr lang="ru-RU" sz="1800" dirty="0"/>
                    </a:p>
                  </a:txBody>
                  <a:tcPr/>
                </a:tc>
              </a:tr>
              <a:tr h="3546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Непрограммные расходы</a:t>
                      </a:r>
                      <a:endParaRPr lang="ru-RU" sz="18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241,2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419,7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570,4</a:t>
                      </a: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83568" y="0"/>
            <a:ext cx="846043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Распределение бюджетных ассигнований по муниципальным программам ВЕСЕЛОВСКОГО сельского поселения и непрограммным направлениям деятельности, на </a:t>
            </a:r>
            <a:r>
              <a:rPr lang="ru-RU" sz="22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2025 </a:t>
            </a:r>
            <a:r>
              <a:rPr lang="ru-RU" sz="22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год и на плановый период </a:t>
            </a:r>
            <a:r>
              <a:rPr lang="ru-RU" sz="22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2026 </a:t>
            </a:r>
            <a:r>
              <a:rPr lang="ru-RU" sz="22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и </a:t>
            </a:r>
            <a:r>
              <a:rPr lang="ru-RU" sz="22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2027 </a:t>
            </a:r>
            <a:r>
              <a:rPr lang="ru-RU" sz="22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годов(ТЫС.РУБ.) </a:t>
            </a:r>
            <a:r>
              <a:rPr lang="ru-RU" sz="22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(ПРОДОЛЖЕНИЕ)3</a:t>
            </a:r>
            <a:endParaRPr lang="ru-RU" sz="22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dirty="0" smtClean="0">
                <a:ln w="0"/>
                <a:solidFill>
                  <a:schemeClr val="tx2"/>
                </a:solidFill>
                <a:effectLst>
                  <a:reflection blurRad="12700" stA="50000" endPos="50000" dist="5000" dir="5400000" sy="-100000" rotWithShape="0"/>
                </a:effectLst>
              </a:rPr>
              <a:t>Дотация бюджетам на поддержку мер по обеспечению сбалансированности бюджетов на </a:t>
            </a:r>
            <a:r>
              <a:rPr lang="ru-RU" sz="2400" b="1" cap="all" dirty="0" smtClean="0">
                <a:ln w="0"/>
                <a:solidFill>
                  <a:schemeClr val="tx2"/>
                </a:solidFill>
                <a:effectLst>
                  <a:reflection blurRad="12700" stA="50000" endPos="50000" dist="5000" dir="5400000" sy="-100000" rotWithShape="0"/>
                </a:effectLst>
              </a:rPr>
              <a:t>2025 </a:t>
            </a:r>
            <a:r>
              <a:rPr lang="ru-RU" sz="2400" b="1" cap="all" dirty="0" smtClean="0">
                <a:ln w="0"/>
                <a:solidFill>
                  <a:schemeClr val="tx2"/>
                </a:solidFill>
                <a:effectLst>
                  <a:reflection blurRad="12700" stA="50000" endPos="50000" dist="5000" dir="5400000" sy="-100000" rotWithShape="0"/>
                </a:effectLst>
              </a:rPr>
              <a:t>год и на плановый период </a:t>
            </a:r>
            <a:r>
              <a:rPr lang="ru-RU" sz="2400" b="1" cap="all" dirty="0" smtClean="0">
                <a:ln w="0"/>
                <a:solidFill>
                  <a:schemeClr val="tx2"/>
                </a:solidFill>
                <a:effectLst>
                  <a:reflection blurRad="12700" stA="50000" endPos="50000" dist="5000" dir="5400000" sy="-100000" rotWithShape="0"/>
                </a:effectLst>
              </a:rPr>
              <a:t>2026 </a:t>
            </a:r>
            <a:r>
              <a:rPr lang="ru-RU" sz="2400" b="1" cap="all" dirty="0" smtClean="0">
                <a:ln w="0"/>
                <a:solidFill>
                  <a:schemeClr val="tx2"/>
                </a:solidFill>
                <a:effectLst>
                  <a:reflection blurRad="12700" stA="50000" endPos="50000" dist="5000" dir="5400000" sy="-100000" rotWithShape="0"/>
                </a:effectLst>
              </a:rPr>
              <a:t>– </a:t>
            </a:r>
            <a:r>
              <a:rPr lang="ru-RU" sz="2400" b="1" cap="all" dirty="0" smtClean="0">
                <a:ln w="0"/>
                <a:solidFill>
                  <a:schemeClr val="tx2"/>
                </a:solidFill>
                <a:effectLst>
                  <a:reflection blurRad="12700" stA="50000" endPos="50000" dist="5000" dir="5400000" sy="-100000" rotWithShape="0"/>
                </a:effectLst>
              </a:rPr>
              <a:t>2027 </a:t>
            </a:r>
            <a:r>
              <a:rPr lang="ru-RU" sz="2400" b="1" cap="all" dirty="0" smtClean="0">
                <a:ln w="0"/>
                <a:solidFill>
                  <a:schemeClr val="tx2"/>
                </a:solidFill>
                <a:effectLst>
                  <a:reflection blurRad="12700" stA="50000" endPos="50000" dist="5000" dir="5400000" sy="-100000" rotWithShape="0"/>
                </a:effectLst>
              </a:rPr>
              <a:t>годов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79637747"/>
              </p:ext>
            </p:extLst>
          </p:nvPr>
        </p:nvGraphicFramePr>
        <p:xfrm>
          <a:off x="214282" y="1214422"/>
          <a:ext cx="8712966" cy="5480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7844"/>
                <a:gridCol w="2357454"/>
                <a:gridCol w="2357454"/>
                <a:gridCol w="2320214"/>
              </a:tblGrid>
              <a:tr h="107157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2025г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</a:t>
                      </a:r>
                      <a:r>
                        <a:rPr lang="ru-RU" dirty="0" smtClean="0"/>
                        <a:t>2026г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</a:t>
                      </a:r>
                      <a:r>
                        <a:rPr lang="ru-RU" dirty="0" smtClean="0"/>
                        <a:t>2027г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266"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Дотация бюджетам  сельских поселений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Дотация бюджетам  сельских поселений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Дотация бюджетам  сельских поселений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6441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На</a:t>
                      </a:r>
                      <a:r>
                        <a:rPr lang="ru-RU" sz="1600" b="1" baseline="0" dirty="0" smtClean="0">
                          <a:solidFill>
                            <a:srgbClr val="7030A0"/>
                          </a:solidFill>
                        </a:rPr>
                        <a:t> поддержку мер по обеспечению сбалансированности бюджетов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7030A0"/>
                          </a:solidFill>
                        </a:rPr>
                        <a:t>508,9</a:t>
                      </a:r>
                      <a:endParaRPr lang="ru-RU" sz="18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7030A0"/>
                          </a:solidFill>
                        </a:rPr>
                        <a:t>0,0</a:t>
                      </a:r>
                      <a:endParaRPr lang="ru-RU" sz="18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7030A0"/>
                          </a:solidFill>
                        </a:rPr>
                        <a:t>0,0</a:t>
                      </a:r>
                      <a:endParaRPr lang="ru-RU" sz="18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extBox 3"/>
          <p:cNvSpPr txBox="1"/>
          <p:nvPr/>
        </p:nvSpPr>
        <p:spPr>
          <a:xfrm>
            <a:off x="827584" y="980728"/>
            <a:ext cx="691276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                         </a:t>
            </a:r>
            <a:endParaRPr lang="en-US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               </a:t>
            </a:r>
            <a:endParaRPr lang="ru-RU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Адрес: 347422, Ростовская область, 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</a:rPr>
              <a:t>Дубовский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 район, </a:t>
            </a:r>
            <a:endParaRPr lang="en-US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х.Веселый ул. Октябрьская 40</a:t>
            </a:r>
          </a:p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E-mail: 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sp09095@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donpac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.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ru</a:t>
            </a:r>
            <a:endParaRPr lang="en-US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en-US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Телефон: 8 (86377) 5-43-85</a:t>
            </a:r>
            <a:endParaRPr lang="en-US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32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Администрация </a:t>
            </a:r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Веселовского сельского поселения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323528" y="548680"/>
            <a:ext cx="8568952" cy="2702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alt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Уважаемые жители Веселовского сельского поселения!	</a:t>
            </a:r>
            <a:endParaRPr lang="ru-RU" alt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alt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«Бюджет для граждан» познакомит Вас с основными положениями бюджета нашего поселения на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2025-2027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годы.</a:t>
            </a:r>
            <a:endParaRPr lang="ru-RU" alt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Надеемся, что представление бюджета и бюджетного процесса в понятной для жителей форме повысит уровень общественного участия граждан в бюджетном процессе Веселовского сельского поселения. </a:t>
            </a:r>
          </a:p>
        </p:txBody>
      </p:sp>
      <p:pic>
        <p:nvPicPr>
          <p:cNvPr id="15362" name="Picture 2" descr="C:\Users\Хеда\Desktop\yrqebP1InHQ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4077072"/>
            <a:ext cx="5400600" cy="2560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280973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Бюджет Веселовского сельского поселения Дубовского района на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2025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год и на плановый период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2026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2027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годов направлен на решение следующих ключевых задач: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628800"/>
            <a:ext cx="7812360" cy="48320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Повышение эффективности бюджетной политики;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Соответствие финансовых возможностей Веселовского сельского поселения ключевым направлениям развития;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Повышение роли бюджетной политики для поддержки экономического роста;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Повышение прозрачности и открытости бюджетного процесса;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</a:t>
            </a:r>
          </a:p>
          <a:p>
            <a:pPr>
              <a:buFont typeface="Wingdings" pitchFamily="2" charset="2"/>
              <a:buChar char="ü"/>
            </a:pP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683568" y="980728"/>
            <a:ext cx="7992888" cy="26776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«БЮДЖЕТ» (от старонормандского bougette – кошелек, сумка, кожаный мешок) –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 </a:t>
            </a:r>
            <a:endParaRPr lang="ru-RU" sz="2800" b="1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4797152"/>
            <a:ext cx="3923928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u="sng" dirty="0" smtClean="0">
                <a:solidFill>
                  <a:srgbClr val="002060"/>
                </a:solidFill>
              </a:rPr>
              <a:t>ДОХОДЫ </a:t>
            </a:r>
            <a:r>
              <a:rPr lang="ru-RU" b="1" dirty="0" smtClean="0">
                <a:solidFill>
                  <a:srgbClr val="002060"/>
                </a:solidFill>
              </a:rPr>
              <a:t>– поступающие в бюджет денежные средства : налоги юридических и физических лиц, административные платежи и сборы, безвозмездные поступления)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4797152"/>
            <a:ext cx="3779912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u="sng" dirty="0" smtClean="0">
                <a:solidFill>
                  <a:srgbClr val="002060"/>
                </a:solidFill>
              </a:rPr>
              <a:t>РАСХОДЫ </a:t>
            </a:r>
            <a:r>
              <a:rPr lang="ru-RU" b="1" dirty="0" smtClean="0">
                <a:solidFill>
                  <a:srgbClr val="002060"/>
                </a:solidFill>
              </a:rPr>
              <a:t>– выплачиваемые из бюджета средства (социальные выплаты населению, финансовое обеспечение госучреждений, капитальное строительство и др.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2051720" y="4005064"/>
            <a:ext cx="100811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Стрелка вверх 6"/>
          <p:cNvSpPr/>
          <p:nvPr/>
        </p:nvSpPr>
        <p:spPr>
          <a:xfrm>
            <a:off x="6300192" y="4005064"/>
            <a:ext cx="1080120" cy="7920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15816" y="0"/>
            <a:ext cx="60104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Понятие «БЮДЖЕТ»</a:t>
            </a:r>
            <a:endParaRPr lang="ru-RU" sz="4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Хеда\Desktop\PgaFVynhyz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-324544" y="0"/>
            <a:ext cx="98285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Гражданин, его участие в бюджетном процессе</a:t>
            </a:r>
            <a:endParaRPr lang="ru-RU" sz="32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328" y="1340768"/>
            <a:ext cx="604867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Помогает формировать доходную часть бюджета (например, налог на доходы физических лиц)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03848" y="5445224"/>
            <a:ext cx="5940152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Получает социальные гарантии - расходная часть бюджета (образование, культура, </a:t>
            </a:r>
            <a:r>
              <a:rPr lang="ru-RU" b="1" dirty="0" smtClean="0">
                <a:solidFill>
                  <a:srgbClr val="C00000"/>
                </a:solidFill>
              </a:rPr>
              <a:t>социальная </a:t>
            </a:r>
            <a:r>
              <a:rPr lang="ru-RU" b="1" dirty="0" smtClean="0">
                <a:solidFill>
                  <a:srgbClr val="C00000"/>
                </a:solidFill>
              </a:rPr>
              <a:t>поддержка и др.)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429124" y="2857496"/>
            <a:ext cx="3744416" cy="150019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Бюджет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139952" y="2060848"/>
            <a:ext cx="424847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Как налогоплательщик</a:t>
            </a:r>
            <a:endParaRPr lang="ru-RU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211960" y="4437112"/>
            <a:ext cx="4392488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Как получатель социальных гарантий </a:t>
            </a:r>
            <a:endParaRPr lang="ru-RU" b="1" dirty="0"/>
          </a:p>
        </p:txBody>
      </p:sp>
      <p:pic>
        <p:nvPicPr>
          <p:cNvPr id="2050" name="Picture 2" descr="C:\Users\Хеда\Desktop\tsjr6cNuf_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132856"/>
            <a:ext cx="2987824" cy="28529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467544" y="260648"/>
            <a:ext cx="8352928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800" b="1" cap="all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Основные параметры бюджета Веселовского сельского поселения на </a:t>
            </a:r>
            <a:r>
              <a:rPr lang="ru-RU" sz="2800" b="1" cap="all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2025-2027 </a:t>
            </a:r>
            <a:r>
              <a:rPr lang="ru-RU" sz="2800" b="1" cap="all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Гг.</a:t>
            </a:r>
            <a:r>
              <a:rPr lang="en-US" sz="2800" b="1" cap="all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(</a:t>
            </a:r>
            <a:r>
              <a:rPr lang="ru-RU" sz="2800" b="1" cap="all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тыс.руб.</a:t>
            </a:r>
            <a:r>
              <a:rPr lang="en-US" sz="2800" b="1" cap="all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)</a:t>
            </a:r>
            <a:endParaRPr lang="ru-RU" sz="2800" b="1" cap="all" dirty="0">
              <a:ln w="0"/>
              <a:solidFill>
                <a:schemeClr val="accent1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C:\Users\Хеда\Desktop\ceUlqJFI8S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365104"/>
            <a:ext cx="4752528" cy="2232248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395536" y="1412776"/>
            <a:ext cx="184731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endParaRPr lang="ru-RU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857356" y="1857364"/>
            <a:ext cx="2143140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2025г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Доходы – </a:t>
            </a:r>
            <a:r>
              <a:rPr lang="ru-RU" b="1" dirty="0" smtClean="0"/>
              <a:t>11318,5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Расходы – </a:t>
            </a:r>
            <a:r>
              <a:rPr lang="ru-RU" b="1" dirty="0" smtClean="0"/>
              <a:t>11318,5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143372" y="2276872"/>
            <a:ext cx="2071703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2026г</a:t>
            </a:r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Доходы –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9095,3</a:t>
            </a:r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</a:endParaRPr>
          </a:p>
          <a:p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Расходы –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9095,3</a:t>
            </a:r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</a:endParaRPr>
          </a:p>
          <a:p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300192" y="2780928"/>
            <a:ext cx="1870640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2027г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Доходы –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7529,0</a:t>
            </a:r>
            <a:endParaRPr lang="ru-RU" dirty="0" smtClean="0"/>
          </a:p>
          <a:p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Расходы – </a:t>
            </a:r>
            <a:r>
              <a:rPr lang="ru-RU" b="1" dirty="0" smtClean="0"/>
              <a:t>7529,0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520" y="3861048"/>
            <a:ext cx="4608512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Все 3 года дефицит равен 0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C00000"/>
                </a:solidFill>
              </a:rPr>
              <a:t>ОБЪЕМ ПОСТУПЛЕНИЙ ДОХОДОВ БЮДЖЕТА ВЕСЕЛОВСКОГО СЕЛЬСКОГО ПОСЕЛЕНИЯ НА </a:t>
            </a:r>
            <a:r>
              <a:rPr lang="ru-RU" sz="2200" b="1" dirty="0" smtClean="0">
                <a:solidFill>
                  <a:srgbClr val="C00000"/>
                </a:solidFill>
              </a:rPr>
              <a:t>2025 </a:t>
            </a:r>
            <a:r>
              <a:rPr lang="ru-RU" sz="2200" b="1" dirty="0" smtClean="0">
                <a:solidFill>
                  <a:srgbClr val="C00000"/>
                </a:solidFill>
              </a:rPr>
              <a:t>-</a:t>
            </a:r>
            <a:r>
              <a:rPr lang="ru-RU" sz="2200" b="1" dirty="0" smtClean="0">
                <a:solidFill>
                  <a:srgbClr val="C00000"/>
                </a:solidFill>
              </a:rPr>
              <a:t>2027 </a:t>
            </a:r>
            <a:r>
              <a:rPr lang="ru-RU" sz="2200" b="1" dirty="0" smtClean="0">
                <a:solidFill>
                  <a:srgbClr val="C00000"/>
                </a:solidFill>
              </a:rPr>
              <a:t>годы (тыс.руб.)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07085993"/>
              </p:ext>
            </p:extLst>
          </p:nvPr>
        </p:nvGraphicFramePr>
        <p:xfrm>
          <a:off x="-1" y="850597"/>
          <a:ext cx="9001157" cy="600740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072067"/>
                <a:gridCol w="214314"/>
                <a:gridCol w="1285884"/>
                <a:gridCol w="1357322"/>
                <a:gridCol w="1071570"/>
              </a:tblGrid>
              <a:tr h="354229"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2025 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г.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2026 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г.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2027 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г.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4229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НАЛОГОВЫЕ ДОХОДЫ И НЕНАЛОГОВЫЕ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2046,0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2209,0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2400,4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i="1" dirty="0" smtClean="0">
                          <a:solidFill>
                            <a:schemeClr val="tx1"/>
                          </a:solidFill>
                        </a:rPr>
                        <a:t>     в том числе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Налоги НДФЛ, доходы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195,0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234,0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270,0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5835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Налоги на товары (работы, услуги), реализуемые на территории РФ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Налоги на имущество физ.лиц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226,0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229,0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231,0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Единый сельскохозяйственный налог	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Земельный налог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1356,0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1485,0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1628,0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Государственная пошлина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4,6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4,8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5,0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5835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261,0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252,7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262,8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Платежи при пользовании природными ресурсами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5835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Доходы от оказания платных услуг (работ) и компенсации затрат государства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5835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Доходы от продажи материальных и нематериальных активов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Административные платежи и сборы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5835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Штрафы, санкции, возмещение ущерба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3,4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3,5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3,6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91147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БЕЗВОЗМЕЗДНЫЕ ПЛАТЕЖИ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9272,5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6886,3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5128,6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91147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ИТОГО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(Д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ОХОДЫ)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11318,5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9095,3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7529,0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11560" y="332656"/>
            <a:ext cx="80648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400" b="0" i="0" u="none" strike="noStrike" kern="1200" cap="none" spc="0" baseline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200" dirty="0" smtClean="0"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ДИНАМИКА </a:t>
            </a:r>
            <a:r>
              <a:rPr lang="ru-RU" sz="2200" dirty="0" smtClean="0"/>
              <a:t> ДОХОДОВ БЮДЖЕТА ВЕСЕЛОВСКОГО СЕЛЬСКОГО ПОСЕЛЕНИЯ НА </a:t>
            </a:r>
            <a:r>
              <a:rPr lang="ru-RU" sz="2200" dirty="0" smtClean="0"/>
              <a:t>2025-2027 </a:t>
            </a:r>
            <a:r>
              <a:rPr lang="ru-RU" sz="2200" dirty="0" smtClean="0"/>
              <a:t>ГОДЫ (ТЫС.РУБ.)</a:t>
            </a:r>
            <a:endParaRPr lang="ru-RU" sz="22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183653359"/>
              </p:ext>
            </p:extLst>
          </p:nvPr>
        </p:nvGraphicFramePr>
        <p:xfrm>
          <a:off x="683568" y="1102097"/>
          <a:ext cx="7920880" cy="5135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331640" y="260648"/>
            <a:ext cx="6912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СТРУКТУРА НАЛОГОВЫХ И НЕНАЛОГОВЫХ ДОХОДОВ БЮДЖЕТА ВЕСЕЛОВСКОГО СЕЛЬСКОГО ПОСЕЛЕНИЯ НА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2025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2027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ГОДЫ (тыс.руб.)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4274228745"/>
              </p:ext>
            </p:extLst>
          </p:nvPr>
        </p:nvGraphicFramePr>
        <p:xfrm>
          <a:off x="0" y="1484784"/>
          <a:ext cx="8964488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1215</TotalTime>
  <Words>800</Words>
  <Application>Microsoft Office PowerPoint</Application>
  <PresentationFormat>Экран (4:3)</PresentationFormat>
  <Paragraphs>241</Paragraphs>
  <Slides>15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Бюджет  Веселовского сельского поселения Дубовского района на 2025 год и на плановый период 2026 и 2027 годов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Семейка Соитовых!</dc:creator>
  <cp:lastModifiedBy>Пользователь</cp:lastModifiedBy>
  <cp:revision>136</cp:revision>
  <dcterms:created xsi:type="dcterms:W3CDTF">2017-12-11T11:43:42Z</dcterms:created>
  <dcterms:modified xsi:type="dcterms:W3CDTF">2025-01-14T11:11:00Z</dcterms:modified>
</cp:coreProperties>
</file>