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5" r:id="rId4"/>
    <p:sldId id="269" r:id="rId5"/>
    <p:sldId id="271" r:id="rId6"/>
    <p:sldId id="261" r:id="rId7"/>
    <p:sldId id="262" r:id="rId8"/>
    <p:sldId id="263" r:id="rId9"/>
    <p:sldId id="267" r:id="rId10"/>
    <p:sldId id="264" r:id="rId11"/>
    <p:sldId id="266" r:id="rId12"/>
    <p:sldId id="270" r:id="rId13"/>
    <p:sldId id="272" r:id="rId14"/>
    <p:sldId id="268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7704901475593691E-2"/>
          <c:y val="4.4485187085642981E-2"/>
          <c:w val="0.88664138328064601"/>
          <c:h val="0.92092210355360005"/>
        </c:manualLayout>
      </c:layout>
      <c:barChart>
        <c:barDir val="col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6998.5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6445.1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6446.5</c:v>
                </c:pt>
              </c:numCache>
            </c:numRef>
          </c:val>
        </c:ser>
        <c:overlap val="100"/>
        <c:axId val="115574272"/>
        <c:axId val="115575808"/>
      </c:barChart>
      <c:catAx>
        <c:axId val="115574272"/>
        <c:scaling>
          <c:orientation val="minMax"/>
        </c:scaling>
        <c:delete val="1"/>
        <c:axPos val="b"/>
        <c:numFmt formatCode="General" sourceLinked="1"/>
        <c:tickLblPos val="none"/>
        <c:crossAx val="115575808"/>
        <c:crosses val="autoZero"/>
        <c:auto val="1"/>
        <c:lblAlgn val="ctr"/>
        <c:lblOffset val="100"/>
      </c:catAx>
      <c:valAx>
        <c:axId val="115575808"/>
        <c:scaling>
          <c:orientation val="minMax"/>
        </c:scaling>
        <c:axPos val="l"/>
        <c:majorGridlines/>
        <c:numFmt formatCode="General" sourceLinked="1"/>
        <c:tickLblPos val="nextTo"/>
        <c:crossAx val="1155742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77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135.1</c:v>
                </c:pt>
                <c:pt idx="2">
                  <c:v>155.80000000000001</c:v>
                </c:pt>
                <c:pt idx="3">
                  <c:v>158.30000000000001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120</c:v>
                </c:pt>
                <c:pt idx="2">
                  <c:v>120</c:v>
                </c:pt>
                <c:pt idx="3">
                  <c:v>120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80</c:v>
                </c:pt>
                <c:pt idx="2">
                  <c:v>83.2</c:v>
                </c:pt>
                <c:pt idx="3">
                  <c:v>86.5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1">
                  <c:v>931.6</c:v>
                </c:pt>
                <c:pt idx="2">
                  <c:v>913.7</c:v>
                </c:pt>
                <c:pt idx="3">
                  <c:v>913.7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1">
                  <c:v>2.6</c:v>
                </c:pt>
                <c:pt idx="2">
                  <c:v>2.7</c:v>
                </c:pt>
                <c:pt idx="3">
                  <c:v>2.8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1">
                  <c:v>153.4</c:v>
                </c:pt>
                <c:pt idx="2">
                  <c:v>159.6</c:v>
                </c:pt>
                <c:pt idx="3">
                  <c:v>136.80000000000001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1">
                  <c:v>2.6</c:v>
                </c:pt>
                <c:pt idx="2">
                  <c:v>2.7</c:v>
                </c:pt>
                <c:pt idx="3">
                  <c:v>2.8</c:v>
                </c:pt>
              </c:numCache>
            </c:numRef>
          </c:val>
        </c:ser>
        <c:shape val="cylinder"/>
        <c:axId val="85613568"/>
        <c:axId val="116265728"/>
        <c:axId val="0"/>
      </c:bar3DChart>
      <c:catAx>
        <c:axId val="85613568"/>
        <c:scaling>
          <c:orientation val="minMax"/>
        </c:scaling>
        <c:axPos val="b"/>
        <c:numFmt formatCode="General" sourceLinked="0"/>
        <c:tickLblPos val="nextTo"/>
        <c:crossAx val="116265728"/>
        <c:crosses val="autoZero"/>
        <c:auto val="1"/>
        <c:lblAlgn val="ctr"/>
        <c:lblOffset val="100"/>
      </c:catAx>
      <c:valAx>
        <c:axId val="116265728"/>
        <c:scaling>
          <c:orientation val="minMax"/>
        </c:scaling>
        <c:axPos val="l"/>
        <c:majorGridlines/>
        <c:numFmt formatCode="General" sourceLinked="1"/>
        <c:tickLblPos val="nextTo"/>
        <c:crossAx val="8561356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215"/>
        </c:manualLayout>
      </c:layou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7790.5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6163.3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5697.4</c:v>
                </c:pt>
              </c:numCache>
            </c:numRef>
          </c:val>
        </c:ser>
        <c:overlap val="100"/>
        <c:axId val="116438144"/>
        <c:axId val="116439680"/>
      </c:barChart>
      <c:catAx>
        <c:axId val="116438144"/>
        <c:scaling>
          <c:orientation val="minMax"/>
        </c:scaling>
        <c:axPos val="b"/>
        <c:numFmt formatCode="General" sourceLinked="1"/>
        <c:tickLblPos val="nextTo"/>
        <c:crossAx val="116439680"/>
        <c:crosses val="autoZero"/>
        <c:auto val="1"/>
        <c:lblAlgn val="ctr"/>
        <c:lblOffset val="100"/>
      </c:catAx>
      <c:valAx>
        <c:axId val="116439680"/>
        <c:scaling>
          <c:orientation val="minMax"/>
        </c:scaling>
        <c:axPos val="l"/>
        <c:majorGridlines/>
        <c:numFmt formatCode="General" sourceLinked="1"/>
        <c:tickLblPos val="nextTo"/>
        <c:crossAx val="1164381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09.02.2022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414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790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p09095@yandex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772816"/>
            <a:ext cx="8572528" cy="1167743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Веселовского сельского поселения Дубовского района на 2022 год и на плановый период 2023 и 2024 годов</a:t>
            </a:r>
            <a: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</a:b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0" y="68579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130900"/>
              </p:ext>
            </p:extLst>
          </p:nvPr>
        </p:nvGraphicFramePr>
        <p:xfrm>
          <a:off x="35497" y="1122680"/>
          <a:ext cx="8751345" cy="543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208280"/>
                <a:gridCol w="1253001"/>
                <a:gridCol w="1214446"/>
                <a:gridCol w="107157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2021</a:t>
                      </a:r>
                      <a:r>
                        <a:rPr lang="ru-RU" sz="1400" baseline="0" dirty="0" smtClean="0"/>
                        <a:t>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2022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2023г.</a:t>
                      </a:r>
                      <a:endParaRPr lang="ru-RU" sz="1400" dirty="0"/>
                    </a:p>
                  </a:txBody>
                  <a:tcPr/>
                </a:tc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7790,5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6163,3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5697,4</a:t>
                      </a:r>
                      <a:endParaRPr lang="ru-RU" sz="1400" b="1" dirty="0"/>
                    </a:p>
                  </a:txBody>
                  <a:tcPr/>
                </a:tc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5948,9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4752,4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4878,8</a:t>
                      </a:r>
                      <a:endParaRPr lang="ru-RU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104,8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108,1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111,8</a:t>
                      </a:r>
                      <a:endParaRPr lang="ru-RU" sz="1400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21,4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103,6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88,6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88,6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402,5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246,3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155,1</a:t>
                      </a:r>
                      <a:endParaRPr lang="ru-RU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967,0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948,7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436,7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230,7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1538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массовой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4958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БЮДЖЕТА ВЕСЕЛОВСКОГО СЕЛЬСКОГО ПОСЕЛЕНИЯ НА 2022-2024 ГОДЫ 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409803727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БЮДЖЕТА ВЕСЕЛОВСКОГО СЕЛЬСКОГО ПОСЕЛЕНИЯ НА 2022-2024 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ВЕСЕЛОВСКОГО сельского поселения и непрограммным направлениям деятельности на 2022 год и на плановый период 2023 и 2024 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6417955"/>
              </p:ext>
            </p:extLst>
          </p:nvPr>
        </p:nvGraphicFramePr>
        <p:xfrm>
          <a:off x="395536" y="1663912"/>
          <a:ext cx="8496945" cy="6707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/>
                <a:gridCol w="1049066"/>
                <a:gridCol w="979128"/>
                <a:gridCol w="943667"/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2022</a:t>
                      </a:r>
                      <a:r>
                        <a:rPr lang="ru-RU" sz="1900" baseline="0" dirty="0" smtClean="0"/>
                        <a:t> 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2023 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2024г.</a:t>
                      </a:r>
                      <a:endParaRPr lang="ru-RU" sz="1900" dirty="0"/>
                    </a:p>
                  </a:txBody>
                  <a:tcPr/>
                </a:tc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7790,5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6163,3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5697,4</a:t>
                      </a:r>
                      <a:endParaRPr lang="ru-RU" sz="1900" b="1" dirty="0"/>
                    </a:p>
                  </a:txBody>
                  <a:tcPr/>
                </a:tc>
              </a:tr>
              <a:tr h="118863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качественными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жилищно-коммунальными услугами населения Веселовского сельского поселения на 2019-2030 годы»</a:t>
                      </a:r>
                    </a:p>
                    <a:p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310,5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160,0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78,8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 Содействие занятости населения»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67,4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60,0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50,0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 « Обеспечение общественного порядка и противодействие преступности»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6,4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3,2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3,2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"Защита населения и территории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чрезвычайных , ситуаций, обеспечение пожарной безопасности людей на водных объектах»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20,6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6,0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23,2</a:t>
                      </a:r>
                      <a:endParaRPr lang="ru-RU" sz="1900" dirty="0"/>
                    </a:p>
                  </a:txBody>
                  <a:tcPr/>
                </a:tc>
              </a:tr>
              <a:tr h="43956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культуры и туризма»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967,0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948,7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436,7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«Охрана окружающей среды и рациональное природопользование»</a:t>
                      </a:r>
                      <a:endParaRPr lang="ru-RU" sz="19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24,6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26,3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26,3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транспортной системы»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88,6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88,6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88,6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6923536"/>
              </p:ext>
            </p:extLst>
          </p:nvPr>
        </p:nvGraphicFramePr>
        <p:xfrm>
          <a:off x="107504" y="2204864"/>
          <a:ext cx="8676456" cy="3410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810"/>
                <a:gridCol w="1071229"/>
                <a:gridCol w="999814"/>
                <a:gridCol w="963603"/>
              </a:tblGrid>
              <a:tr h="1005499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2022</a:t>
                      </a:r>
                      <a:r>
                        <a:rPr lang="ru-RU" sz="2000" baseline="0" dirty="0" smtClean="0"/>
                        <a:t>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2023г.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2024</a:t>
                      </a:r>
                      <a:r>
                        <a:rPr lang="ru-RU" sz="2000" baseline="0" dirty="0" smtClean="0"/>
                        <a:t> г.</a:t>
                      </a:r>
                      <a:endParaRPr lang="ru-RU" sz="2000" dirty="0"/>
                    </a:p>
                  </a:txBody>
                  <a:tcPr/>
                </a:tc>
              </a:tr>
              <a:tr h="68787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«Муниципальная политика»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6169,9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4604,8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4593,3</a:t>
                      </a:r>
                      <a:endParaRPr lang="ru-RU" sz="1800" dirty="0"/>
                    </a:p>
                  </a:txBody>
                  <a:tcPr/>
                </a:tc>
              </a:tr>
              <a:tr h="56608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«Энергосбережение и развитие эффективности</a:t>
                      </a: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1,5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5,0</a:t>
                      </a:r>
                      <a:endParaRPr lang="ru-RU" sz="1800" dirty="0"/>
                    </a:p>
                  </a:txBody>
                  <a:tcPr/>
                </a:tc>
              </a:tr>
              <a:tr h="711518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имуществом»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28,0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0,0</a:t>
                      </a:r>
                      <a:endParaRPr lang="ru-RU" sz="1800" dirty="0"/>
                    </a:p>
                  </a:txBody>
                  <a:tcPr/>
                </a:tc>
              </a:tr>
              <a:tr h="354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Непрограммные расходы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106,0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260,7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392,3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ВЕСЕЛОВСКОГО сельского поселения и непрограммным направлениям деятельности, на 2022 год и на плановый период 2023 и 2024 годов(ТЫС.РУБ.) </a:t>
            </a:r>
            <a:r>
              <a:rPr lang="ru-RU" sz="2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(ПРОДОЛЖЕНИЕ)3</a:t>
            </a:r>
            <a:endParaRPr lang="ru-RU" sz="2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иных межбюджетных трансфертов за счет средств субсидий областного бюджета для софинансирования расходных обязательств, по вопросам местного значения 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9637747"/>
              </p:ext>
            </p:extLst>
          </p:nvPr>
        </p:nvGraphicFramePr>
        <p:xfrm>
          <a:off x="179512" y="1628800"/>
          <a:ext cx="8712966" cy="4862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168332"/>
                <a:gridCol w="1249698"/>
                <a:gridCol w="1249698"/>
                <a:gridCol w="1249698"/>
                <a:gridCol w="1249698"/>
                <a:gridCol w="1249698"/>
              </a:tblGrid>
              <a:tr h="4079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2022г.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2023г.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2024г.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52266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(96,5%)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</a:t>
                      </a:r>
                      <a:r>
                        <a:rPr lang="ru-RU" sz="1600" b="1" dirty="0" err="1" smtClean="0">
                          <a:solidFill>
                            <a:schemeClr val="tx2"/>
                          </a:solidFill>
                        </a:rPr>
                        <a:t>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(3,5%)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(96,5%)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</a:t>
                      </a:r>
                      <a:r>
                        <a:rPr lang="ru-RU" sz="1600" b="1" dirty="0" err="1" smtClean="0">
                          <a:solidFill>
                            <a:schemeClr val="tx2"/>
                          </a:solidFill>
                        </a:rPr>
                        <a:t>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(3,5%)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(96,5%)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</a:t>
                      </a:r>
                      <a:r>
                        <a:rPr lang="ru-RU" sz="1600" b="1" dirty="0" err="1" smtClean="0">
                          <a:solidFill>
                            <a:schemeClr val="tx2"/>
                          </a:solidFill>
                        </a:rPr>
                        <a:t>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(3,5%)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4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На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повышение заработной платы работников муниципальных учреждений культуры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827584" y="980728"/>
            <a:ext cx="69127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             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Адрес: 347422, Ростовская область,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Дубовский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район, 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х.Веселый ул. Октябрьская 40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E-mail: 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sp09095@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donpac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.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ru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Телефон: 8 (86377) 5-43-85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Веселовского сельского поселения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Веселовского сельского поселения!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бюджета нашего поселения на 2022-2024 годы.</a:t>
            </a:r>
            <a:endParaRPr lang="ru-RU" alt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Веселовского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 Веселовского сельского поселения Дубовского района на 2022 год и на плановый период 2023 и 2024 годов направлен на решение следующих ключевых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Веселовского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11984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здравоохранение, социальная поддержка и др.)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Веселовского сельского поселения на 2022-2024 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5536" y="1412776"/>
            <a:ext cx="18473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1857364"/>
            <a:ext cx="1928826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2022 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/>
              <a:t>7790,5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7790,5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2276872"/>
            <a:ext cx="2071703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2023 г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6163,3</a:t>
            </a: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6163,3</a:t>
            </a: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2780928"/>
            <a:ext cx="187064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2024г.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5697,4</a:t>
            </a:r>
            <a:endParaRPr lang="ru-RU" dirty="0" smtClean="0"/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5697,4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ОБЪЕМ ПОСТУПЛЕНИЙ ДОХОДОВ БЮДЖЕТА ВЕСЕЛОВСКОГО СЕЛЬСКОГО ПОСЕЛЕНИЯ НА 2022 -2024 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7085993"/>
              </p:ext>
            </p:extLst>
          </p:nvPr>
        </p:nvGraphicFramePr>
        <p:xfrm>
          <a:off x="-1" y="850597"/>
          <a:ext cx="9001157" cy="60074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72067"/>
                <a:gridCol w="214314"/>
                <a:gridCol w="1285884"/>
                <a:gridCol w="1285884"/>
                <a:gridCol w="1143008"/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2022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2023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2024 г.</a:t>
                      </a:r>
                      <a:endParaRPr lang="ru-RU" sz="1300" dirty="0"/>
                    </a:p>
                  </a:txBody>
                  <a:tcPr/>
                </a:tc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ДОХОДЫ И НЕНАЛОГОВЫЕ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1425,8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1438,2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1421,4</a:t>
                      </a:r>
                      <a:endParaRPr lang="ru-RU" sz="1400" b="1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НДФЛ,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135,1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155,8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158,3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товары (работы, услуги), реализуемые на территории РФ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120,0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120,0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120,0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83,2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86,5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931,6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913,7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913,7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2,8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153,4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159,6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136,8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Платежи при пользовании природными ресурсами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оказания платных услуг (работ) и компенсации затрат государства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продажи материальных и нематериальных активов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Административные платежи и сборы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3,3</a:t>
                      </a:r>
                      <a:endParaRPr lang="ru-RU" sz="1300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ПЛАТЕЖИ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6364,7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4725,1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4276,0</a:t>
                      </a:r>
                      <a:endParaRPr lang="ru-RU" sz="1400" b="1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7790,5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6163,3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5697,4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ВЕСЕЛОВСКОГО СЕЛЬСКОГО ПОСЕЛЕНИЯ НА 2022-2024 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83653359"/>
              </p:ext>
            </p:extLst>
          </p:nvPr>
        </p:nvGraphicFramePr>
        <p:xfrm>
          <a:off x="683568" y="1102097"/>
          <a:ext cx="7920880" cy="5135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БЮДЖЕТА ВЕСЕЛОВСКОГО СЕЛЬСКОГО ПОСЕЛЕНИЯ НА 2022 -2024 ГОДЫ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4274228745"/>
              </p:ext>
            </p:extLst>
          </p:nvPr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1052</TotalTime>
  <Words>849</Words>
  <Application>Microsoft Office PowerPoint</Application>
  <PresentationFormat>Экран (4:3)</PresentationFormat>
  <Paragraphs>251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Бюджет  Веселовского сельского поселения Дубовского района на 2022 год и на плановый период 2023 и 2024 годов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1</cp:lastModifiedBy>
  <cp:revision>102</cp:revision>
  <dcterms:created xsi:type="dcterms:W3CDTF">2017-12-11T11:43:42Z</dcterms:created>
  <dcterms:modified xsi:type="dcterms:W3CDTF">2022-02-09T11:00:43Z</dcterms:modified>
</cp:coreProperties>
</file>