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-20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безвоздмездные поступления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5469.9</c:v>
                </c:pt>
                <c:pt idx="2">
                  <c:v>4425.6000000000004</c:v>
                </c:pt>
                <c:pt idx="3">
                  <c:v>4311.8999999999996</c:v>
                </c:pt>
                <c:pt idx="4">
                  <c:v>3998</c:v>
                </c:pt>
                <c:pt idx="5">
                  <c:v>4450.2</c:v>
                </c:pt>
                <c:pt idx="6">
                  <c:v>5068.8999999999996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1">
                  <c:v>1711.4</c:v>
                </c:pt>
                <c:pt idx="2">
                  <c:v>2358.1</c:v>
                </c:pt>
                <c:pt idx="3">
                  <c:v>3147.8</c:v>
                </c:pt>
                <c:pt idx="4">
                  <c:v>1138</c:v>
                </c:pt>
                <c:pt idx="5">
                  <c:v>1100.4000000000001</c:v>
                </c:pt>
                <c:pt idx="6">
                  <c:v>1183.2</c:v>
                </c:pt>
              </c:numCache>
            </c:numRef>
          </c:val>
        </c:ser>
        <c:shape val="cylinder"/>
        <c:axId val="87044864"/>
        <c:axId val="87046400"/>
        <c:axId val="0"/>
      </c:bar3DChart>
      <c:catAx>
        <c:axId val="87044864"/>
        <c:scaling>
          <c:orientation val="minMax"/>
        </c:scaling>
        <c:axPos val="b"/>
        <c:numFmt formatCode="General" sourceLinked="1"/>
        <c:tickLblPos val="nextTo"/>
        <c:crossAx val="87046400"/>
        <c:crosses val="autoZero"/>
        <c:auto val="1"/>
        <c:lblAlgn val="ctr"/>
        <c:lblOffset val="100"/>
      </c:catAx>
      <c:valAx>
        <c:axId val="87046400"/>
        <c:scaling>
          <c:orientation val="minMax"/>
        </c:scaling>
        <c:axPos val="l"/>
        <c:majorGridlines/>
        <c:numFmt formatCode="General" sourceLinked="1"/>
        <c:tickLblPos val="nextTo"/>
        <c:crossAx val="870448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dLbls>
            <c:spPr>
              <a:solidFill>
                <a:schemeClr val="accent6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1573.9</c:v>
                </c:pt>
                <c:pt idx="2">
                  <c:v>1470.8</c:v>
                </c:pt>
                <c:pt idx="3">
                  <c:v>1193</c:v>
                </c:pt>
                <c:pt idx="4">
                  <c:v>771.8</c:v>
                </c:pt>
                <c:pt idx="5">
                  <c:v>698.5</c:v>
                </c:pt>
                <c:pt idx="6">
                  <c:v>817.4</c:v>
                </c:pt>
              </c:numCache>
            </c:numRef>
          </c:val>
        </c:ser>
        <c:shape val="cylinder"/>
        <c:axId val="111393408"/>
        <c:axId val="111772800"/>
        <c:axId val="0"/>
      </c:bar3DChart>
      <c:catAx>
        <c:axId val="1113934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1772800"/>
        <c:crosses val="autoZero"/>
        <c:auto val="1"/>
        <c:lblAlgn val="ctr"/>
        <c:lblOffset val="100"/>
      </c:catAx>
      <c:valAx>
        <c:axId val="1117728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1393408"/>
        <c:crosses val="autoZero"/>
        <c:crossBetween val="between"/>
      </c:valAx>
      <c:spPr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layout/>
    </c:title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целевые программы</c:v>
                </c:pt>
              </c:strCache>
            </c:strRef>
          </c:tx>
          <c:dLbls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2204.9</c:v>
                </c:pt>
                <c:pt idx="1">
                  <c:v>2195.4</c:v>
                </c:pt>
                <c:pt idx="2">
                  <c:v>2612.6</c:v>
                </c:pt>
                <c:pt idx="3">
                  <c:v>1374.2</c:v>
                </c:pt>
                <c:pt idx="4">
                  <c:v>1374.2</c:v>
                </c:pt>
                <c:pt idx="5">
                  <c:v>6132.2</c:v>
                </c:pt>
              </c:numCache>
            </c:numRef>
          </c:val>
        </c:ser>
        <c:shape val="box"/>
        <c:axId val="116086656"/>
        <c:axId val="116417280"/>
        <c:axId val="0"/>
      </c:bar3DChart>
      <c:catAx>
        <c:axId val="116086656"/>
        <c:scaling>
          <c:orientation val="minMax"/>
        </c:scaling>
        <c:axPos val="b"/>
        <c:numFmt formatCode="General" sourceLinked="1"/>
        <c:tickLblPos val="nextTo"/>
        <c:crossAx val="116417280"/>
        <c:crosses val="autoZero"/>
        <c:auto val="1"/>
        <c:lblAlgn val="ctr"/>
        <c:lblOffset val="100"/>
      </c:catAx>
      <c:valAx>
        <c:axId val="116417280"/>
        <c:scaling>
          <c:orientation val="minMax"/>
        </c:scaling>
        <c:axPos val="l"/>
        <c:majorGridlines/>
        <c:numFmt formatCode="0%" sourceLinked="1"/>
        <c:tickLblPos val="nextTo"/>
        <c:crossAx val="116086656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1404,1тыс.руб</a:t>
            </a:r>
            <a:endParaRPr lang="ru-RU" dirty="0"/>
          </a:p>
          <a:p>
            <a:pPr>
              <a:defRPr/>
            </a:pP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1404.1</c:v>
                </c:pt>
              </c:strCache>
            </c:strRef>
          </c:tx>
          <c:dLbls>
            <c:showVal val="1"/>
            <c:showPercent val="1"/>
            <c:showLeaderLines val="1"/>
          </c:dLbls>
          <c:cat>
            <c:strRef>
              <c:f>Лист1!$A$2:$A$10</c:f>
              <c:strCache>
                <c:ptCount val="8"/>
                <c:pt idx="0">
                  <c:v>Обеспечение качественными жилищно-
коммунальными услугами населения 
Веселовского сельского поселения
Дубовского района
</c:v>
                </c:pt>
                <c:pt idx="1">
                  <c:v>Развитие культуры и туризма</c:v>
                </c:pt>
                <c:pt idx="2">
                  <c:v>Охрана окружающей среды 
и рациональное природопользование
</c:v>
                </c:pt>
                <c:pt idx="3">
                  <c:v>Развитие транспортной системы</c:v>
                </c:pt>
                <c:pt idx="4">
                  <c:v>Муниципальная политика</c:v>
                </c:pt>
                <c:pt idx="5">
                  <c:v>упрпвление мугниципальным имуществом</c:v>
                </c:pt>
                <c:pt idx="6">
                  <c:v>обеспечение общественного порядка и противодействие преступности</c:v>
                </c:pt>
                <c:pt idx="7">
                  <c:v>Содействие занятости населения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238.7</c:v>
                </c:pt>
                <c:pt idx="1">
                  <c:v>817.4</c:v>
                </c:pt>
                <c:pt idx="2">
                  <c:v>29.6</c:v>
                </c:pt>
                <c:pt idx="3">
                  <c:v>36.6</c:v>
                </c:pt>
                <c:pt idx="4" formatCode="0.0">
                  <c:v>4802.5</c:v>
                </c:pt>
                <c:pt idx="5">
                  <c:v>26</c:v>
                </c:pt>
                <c:pt idx="6" formatCode="0.0">
                  <c:v>0.2</c:v>
                </c:pt>
                <c:pt idx="7">
                  <c:v>75.5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6471067852629573"/>
          <c:y val="1.0801095515234513E-2"/>
          <c:w val="0.33243511227763262"/>
          <c:h val="0.98919890448476544"/>
        </c:manualLayout>
      </c:layout>
      <c:spPr>
        <a:ln>
          <a:solidFill>
            <a:schemeClr val="tx2">
              <a:lumMod val="60000"/>
              <a:lumOff val="40000"/>
            </a:schemeClr>
          </a:solidFill>
        </a:ln>
      </c:spPr>
    </c:legend>
    <c:plotVisOnly val="1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 доходы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solidFill>
                <a:srgbClr val="FFC000"/>
              </a:solidFill>
            </c:sp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1138</c:v>
                </c:pt>
                <c:pt idx="1">
                  <c:v>1100.4000000000001</c:v>
                </c:pt>
                <c:pt idx="2">
                  <c:v>1183.2</c:v>
                </c:pt>
              </c:numCache>
            </c:numRef>
          </c:val>
        </c:ser>
        <c:overlap val="100"/>
        <c:axId val="87079168"/>
        <c:axId val="74649600"/>
      </c:barChart>
      <c:catAx>
        <c:axId val="8707916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4649600"/>
        <c:crosses val="autoZero"/>
        <c:auto val="1"/>
        <c:lblAlgn val="ctr"/>
        <c:lblOffset val="100"/>
      </c:catAx>
      <c:valAx>
        <c:axId val="7464960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70791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3646567205415114"/>
          <c:y val="1.4035051528162933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0576737118386552E-2"/>
          <c:y val="0.14164504122294141"/>
          <c:w val="0.54246051480407054"/>
          <c:h val="0.757370776757224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1183.2</c:v>
                </c:pt>
              </c:strCache>
            </c:strRef>
          </c:tx>
          <c:dLbls>
            <c:spPr>
              <a:solidFill>
                <a:srgbClr val="FFFF00"/>
              </a:solidFill>
            </c:spPr>
            <c:dLblPos val="bestFit"/>
            <c:showVal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</c:v>
                </c:pt>
                <c:pt idx="1">
                  <c:v>налог на имущество</c:v>
                </c:pt>
                <c:pt idx="2">
                  <c:v>земельный налог</c:v>
                </c:pt>
                <c:pt idx="3">
                  <c:v>гос.пошлина</c:v>
                </c:pt>
                <c:pt idx="4">
                  <c:v>доходы от аренды земельных участков после разграничения</c:v>
                </c:pt>
                <c:pt idx="5">
                  <c:v>штрафы.санкции</c:v>
                </c:pt>
                <c:pt idx="6">
                  <c:v>доходы от продажи матер и нематер активов</c:v>
                </c:pt>
                <c:pt idx="7">
                  <c:v>доходы от сдачи в аренду имущества</c:v>
                </c:pt>
                <c:pt idx="8">
                  <c:v>единый с/х налог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93.7</c:v>
                </c:pt>
                <c:pt idx="1">
                  <c:v>98.2</c:v>
                </c:pt>
                <c:pt idx="2">
                  <c:v>688.7</c:v>
                </c:pt>
                <c:pt idx="3">
                  <c:v>5.0999999999999996</c:v>
                </c:pt>
                <c:pt idx="4">
                  <c:v>66.7</c:v>
                </c:pt>
                <c:pt idx="5" formatCode="0.0">
                  <c:v>7.1</c:v>
                </c:pt>
                <c:pt idx="6">
                  <c:v>177.7</c:v>
                </c:pt>
                <c:pt idx="7">
                  <c:v>46</c:v>
                </c:pt>
                <c:pt idx="8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7963473315835645"/>
          <c:y val="0"/>
          <c:w val="0.41841587235806155"/>
          <c:h val="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5469.8</c:v>
                </c:pt>
                <c:pt idx="1">
                  <c:v>4425.6000000000004</c:v>
                </c:pt>
                <c:pt idx="2">
                  <c:v>4311.8999999999996</c:v>
                </c:pt>
                <c:pt idx="3">
                  <c:v>3998</c:v>
                </c:pt>
                <c:pt idx="4">
                  <c:v>4450.2</c:v>
                </c:pt>
                <c:pt idx="5">
                  <c:v>5068.8999999999996</c:v>
                </c:pt>
              </c:numCache>
            </c:numRef>
          </c:val>
        </c:ser>
        <c:shape val="box"/>
        <c:axId val="90457984"/>
        <c:axId val="90459520"/>
        <c:axId val="0"/>
      </c:bar3DChart>
      <c:catAx>
        <c:axId val="90457984"/>
        <c:scaling>
          <c:orientation val="minMax"/>
        </c:scaling>
        <c:axPos val="b"/>
        <c:numFmt formatCode="General" sourceLinked="1"/>
        <c:tickLblPos val="nextTo"/>
        <c:crossAx val="90459520"/>
        <c:crosses val="autoZero"/>
        <c:auto val="1"/>
        <c:lblAlgn val="ctr"/>
        <c:lblOffset val="100"/>
      </c:catAx>
      <c:valAx>
        <c:axId val="90459520"/>
        <c:scaling>
          <c:orientation val="minMax"/>
        </c:scaling>
        <c:axPos val="l"/>
        <c:majorGridlines/>
        <c:numFmt formatCode="General" sourceLinked="1"/>
        <c:tickLblPos val="nextTo"/>
        <c:crossAx val="904579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solidFill>
                <a:schemeClr val="tx2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179.8</c:v>
                </c:pt>
                <c:pt idx="2">
                  <c:v>178</c:v>
                </c:pt>
                <c:pt idx="3">
                  <c:v>177.1</c:v>
                </c:pt>
                <c:pt idx="4">
                  <c:v>74.599999999999994</c:v>
                </c:pt>
                <c:pt idx="5">
                  <c:v>87</c:v>
                </c:pt>
                <c:pt idx="6">
                  <c:v>93.7</c:v>
                </c:pt>
              </c:numCache>
            </c:numRef>
          </c:val>
        </c:ser>
        <c:shape val="pyramid"/>
        <c:axId val="90538368"/>
        <c:axId val="90539904"/>
        <c:axId val="0"/>
      </c:bar3DChart>
      <c:catAx>
        <c:axId val="90538368"/>
        <c:scaling>
          <c:orientation val="minMax"/>
        </c:scaling>
        <c:axPos val="b"/>
        <c:numFmt formatCode="General" sourceLinked="1"/>
        <c:tickLblPos val="nextTo"/>
        <c:crossAx val="90539904"/>
        <c:crosses val="autoZero"/>
        <c:auto val="1"/>
        <c:lblAlgn val="ctr"/>
        <c:lblOffset val="100"/>
      </c:catAx>
      <c:valAx>
        <c:axId val="90539904"/>
        <c:scaling>
          <c:orientation val="minMax"/>
        </c:scaling>
        <c:axPos val="l"/>
        <c:majorGridlines/>
        <c:numFmt formatCode="General" sourceLinked="1"/>
        <c:tickLblPos val="nextTo"/>
        <c:crossAx val="90538368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имущество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22.5</c:v>
                </c:pt>
                <c:pt idx="2">
                  <c:v>23.1</c:v>
                </c:pt>
                <c:pt idx="3">
                  <c:v>21</c:v>
                </c:pt>
                <c:pt idx="4">
                  <c:v>95.6</c:v>
                </c:pt>
                <c:pt idx="5">
                  <c:v>152.6</c:v>
                </c:pt>
                <c:pt idx="6">
                  <c:v>98.2</c:v>
                </c:pt>
              </c:numCache>
            </c:numRef>
          </c:val>
        </c:ser>
        <c:shape val="cone"/>
        <c:axId val="105718144"/>
        <c:axId val="105719680"/>
        <c:axId val="0"/>
      </c:bar3DChart>
      <c:catAx>
        <c:axId val="105718144"/>
        <c:scaling>
          <c:orientation val="minMax"/>
        </c:scaling>
        <c:axPos val="b"/>
        <c:numFmt formatCode="General" sourceLinked="1"/>
        <c:tickLblPos val="nextTo"/>
        <c:crossAx val="105719680"/>
        <c:crosses val="autoZero"/>
        <c:auto val="1"/>
        <c:lblAlgn val="ctr"/>
        <c:lblOffset val="100"/>
      </c:catAx>
      <c:valAx>
        <c:axId val="105719680"/>
        <c:scaling>
          <c:orientation val="minMax"/>
        </c:scaling>
        <c:axPos val="l"/>
        <c:majorGridlines/>
        <c:numFmt formatCode="General" sourceLinked="1"/>
        <c:tickLblPos val="nextTo"/>
        <c:crossAx val="105718144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138.69999999999999</c:v>
                </c:pt>
                <c:pt idx="1">
                  <c:v>151.69999999999999</c:v>
                </c:pt>
                <c:pt idx="2" formatCode="0.0">
                  <c:v>154</c:v>
                </c:pt>
                <c:pt idx="3">
                  <c:v>184.6</c:v>
                </c:pt>
                <c:pt idx="4">
                  <c:v>200.2</c:v>
                </c:pt>
                <c:pt idx="5">
                  <c:v>94.9</c:v>
                </c:pt>
                <c:pt idx="6">
                  <c:v>93.7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акцизы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 formatCode="0.0">
                  <c:v>111</c:v>
                </c:pt>
                <c:pt idx="3">
                  <c:v>201.6</c:v>
                </c:pt>
                <c:pt idx="4">
                  <c:v>280.3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Совокупных доход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0.3</c:v>
                </c:pt>
                <c:pt idx="1">
                  <c:v>36.5</c:v>
                </c:pt>
                <c:pt idx="2">
                  <c:v>58.2</c:v>
                </c:pt>
                <c:pt idx="3">
                  <c:v>454.6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налог на имущество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14.7</c:v>
                </c:pt>
                <c:pt idx="1">
                  <c:v>16.7</c:v>
                </c:pt>
                <c:pt idx="2">
                  <c:v>16.100000000000001</c:v>
                </c:pt>
                <c:pt idx="3">
                  <c:v>14.4</c:v>
                </c:pt>
                <c:pt idx="4">
                  <c:v>17.7</c:v>
                </c:pt>
                <c:pt idx="5">
                  <c:v>37.700000000000003</c:v>
                </c:pt>
                <c:pt idx="6">
                  <c:v>98.2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Лист1!$F$2:$F$8</c:f>
              <c:numCache>
                <c:formatCode>General</c:formatCode>
                <c:ptCount val="7"/>
                <c:pt idx="0">
                  <c:v>435.9</c:v>
                </c:pt>
                <c:pt idx="1">
                  <c:v>465.1</c:v>
                </c:pt>
                <c:pt idx="2">
                  <c:v>427.7</c:v>
                </c:pt>
                <c:pt idx="3">
                  <c:v>433.1</c:v>
                </c:pt>
                <c:pt idx="4" formatCode="0.0">
                  <c:v>352</c:v>
                </c:pt>
                <c:pt idx="5">
                  <c:v>514.6</c:v>
                </c:pt>
                <c:pt idx="6">
                  <c:v>688.7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госпошлина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Лист1!$G$2:$G$8</c:f>
              <c:numCache>
                <c:formatCode>General</c:formatCode>
                <c:ptCount val="7"/>
                <c:pt idx="0">
                  <c:v>1.6</c:v>
                </c:pt>
                <c:pt idx="1">
                  <c:v>2.2000000000000002</c:v>
                </c:pt>
                <c:pt idx="2">
                  <c:v>1.5</c:v>
                </c:pt>
                <c:pt idx="3">
                  <c:v>0.8</c:v>
                </c:pt>
                <c:pt idx="4" formatCode="0.0">
                  <c:v>0.8</c:v>
                </c:pt>
                <c:pt idx="5">
                  <c:v>1.4</c:v>
                </c:pt>
                <c:pt idx="6">
                  <c:v>5.0999999999999996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аренда до разграничения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Лист1!$H$2:$H$8</c:f>
              <c:numCache>
                <c:formatCode>General</c:formatCode>
                <c:ptCount val="7"/>
                <c:pt idx="0">
                  <c:v>12.5</c:v>
                </c:pt>
                <c:pt idx="1">
                  <c:v>51.7</c:v>
                </c:pt>
                <c:pt idx="2">
                  <c:v>54.3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аренда после разграничения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Лист1!$I$2:$I$8</c:f>
              <c:numCache>
                <c:formatCode>0.0</c:formatCode>
                <c:ptCount val="7"/>
                <c:pt idx="0" formatCode="General">
                  <c:v>43.3</c:v>
                </c:pt>
                <c:pt idx="1">
                  <c:v>59</c:v>
                </c:pt>
                <c:pt idx="2" formatCode="General">
                  <c:v>67.2</c:v>
                </c:pt>
                <c:pt idx="3" formatCode="General">
                  <c:v>97.2</c:v>
                </c:pt>
                <c:pt idx="4" formatCode="General">
                  <c:v>43.3</c:v>
                </c:pt>
                <c:pt idx="5" formatCode="General">
                  <c:v>84.4</c:v>
                </c:pt>
                <c:pt idx="6" formatCode="General">
                  <c:v>112.7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продажа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Лист1!$J$2:$J$8</c:f>
              <c:numCache>
                <c:formatCode>0.0</c:formatCode>
                <c:ptCount val="7"/>
                <c:pt idx="0" formatCode="General">
                  <c:v>0</c:v>
                </c:pt>
                <c:pt idx="1">
                  <c:v>0</c:v>
                </c:pt>
                <c:pt idx="2" formatCode="General">
                  <c:v>0.3</c:v>
                </c:pt>
                <c:pt idx="3" formatCode="General">
                  <c:v>0</c:v>
                </c:pt>
                <c:pt idx="4" formatCode="General">
                  <c:v>0</c:v>
                </c:pt>
                <c:pt idx="5" formatCode="General">
                  <c:v>658.5</c:v>
                </c:pt>
                <c:pt idx="6" formatCode="General">
                  <c:v>177.7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штрафы</c:v>
                </c:pt>
              </c:strCache>
            </c:strRef>
          </c:tx>
          <c:cat>
            <c:numRef>
              <c:f>Лист1!$A$2:$A$8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Лист1!$K$2:$K$8</c:f>
              <c:numCache>
                <c:formatCode>General</c:formatCode>
                <c:ptCount val="7"/>
                <c:pt idx="0">
                  <c:v>0</c:v>
                </c:pt>
                <c:pt idx="1">
                  <c:v>22.7</c:v>
                </c:pt>
                <c:pt idx="2">
                  <c:v>32.5</c:v>
                </c:pt>
                <c:pt idx="3">
                  <c:v>23.3</c:v>
                </c:pt>
                <c:pt idx="4" formatCode="0.0">
                  <c:v>10</c:v>
                </c:pt>
                <c:pt idx="5">
                  <c:v>8.5</c:v>
                </c:pt>
                <c:pt idx="6">
                  <c:v>7.1</c:v>
                </c:pt>
              </c:numCache>
            </c:numRef>
          </c:val>
        </c:ser>
        <c:shape val="box"/>
        <c:axId val="104635392"/>
        <c:axId val="104649472"/>
        <c:axId val="0"/>
      </c:bar3DChart>
      <c:catAx>
        <c:axId val="104635392"/>
        <c:scaling>
          <c:orientation val="minMax"/>
        </c:scaling>
        <c:axPos val="b"/>
        <c:numFmt formatCode="General" sourceLinked="1"/>
        <c:tickLblPos val="nextTo"/>
        <c:crossAx val="104649472"/>
        <c:crosses val="autoZero"/>
        <c:auto val="1"/>
        <c:lblAlgn val="ctr"/>
        <c:lblOffset val="100"/>
      </c:catAx>
      <c:valAx>
        <c:axId val="104649472"/>
        <c:scaling>
          <c:orientation val="minMax"/>
        </c:scaling>
        <c:axPos val="l"/>
        <c:majorGridlines/>
        <c:numFmt formatCode="General" sourceLinked="1"/>
        <c:tickLblPos val="nextTo"/>
        <c:crossAx val="104635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263500048605122"/>
          <c:y val="1.2748009254091567E-2"/>
          <c:w val="0.27810574025469037"/>
          <c:h val="0.98725199074590742"/>
        </c:manualLayout>
      </c:layout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4465,2</a:t>
            </a:r>
          </a:p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тыс.руб</a:t>
            </a:r>
            <a:endParaRPr lang="ru-RU" dirty="0"/>
          </a:p>
        </c:rich>
      </c:tx>
      <c:layout>
        <c:manualLayout>
          <c:xMode val="edge"/>
          <c:yMode val="edge"/>
          <c:x val="0.39947123501436993"/>
          <c:y val="2.5730927801632046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1144737738931445E-3"/>
          <c:y val="9.3271205820899525E-2"/>
          <c:w val="0.58973250243136222"/>
          <c:h val="0.823668180438453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5066.0тыс.рублей</c:v>
                </c:pt>
              </c:strCache>
            </c:strRef>
          </c:tx>
          <c:explosion val="25"/>
          <c:dLbls>
            <c:spPr>
              <a:solidFill>
                <a:srgbClr val="FF0000"/>
              </a:solidFill>
            </c:spPr>
            <c:showVal val="1"/>
            <c:showPercent val="1"/>
            <c:showLeaderLines val="1"/>
          </c:dLbls>
          <c:cat>
            <c:strRef>
              <c:f>Лист1!$A$2:$A$9</c:f>
              <c:strCache>
                <c:ptCount val="8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культура.кинематография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4647.5</c:v>
                </c:pt>
                <c:pt idx="1">
                  <c:v>83.3</c:v>
                </c:pt>
                <c:pt idx="2">
                  <c:v>6.9</c:v>
                </c:pt>
                <c:pt idx="3">
                  <c:v>36.6</c:v>
                </c:pt>
                <c:pt idx="4">
                  <c:v>343.8</c:v>
                </c:pt>
                <c:pt idx="5">
                  <c:v>17.7</c:v>
                </c:pt>
                <c:pt idx="6">
                  <c:v>817.4</c:v>
                </c:pt>
                <c:pt idx="7">
                  <c:v>179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471760474385221"/>
          <c:y val="0"/>
          <c:w val="0.34528239525614896"/>
          <c:h val="1"/>
        </c:manualLayout>
      </c:layout>
      <c:spPr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marker>
            <c:symbol val="none"/>
          </c:marker>
          <c:cat>
            <c:numRef>
              <c:f>Лист1!$A$2:$A$8</c:f>
              <c:numCache>
                <c:formatCode>General</c:formatCode>
                <c:ptCount val="7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7165.3</c:v>
                </c:pt>
                <c:pt idx="2">
                  <c:v>6706.6</c:v>
                </c:pt>
                <c:pt idx="3">
                  <c:v>7083.6</c:v>
                </c:pt>
                <c:pt idx="4">
                  <c:v>4731.8</c:v>
                </c:pt>
                <c:pt idx="5">
                  <c:v>5066</c:v>
                </c:pt>
                <c:pt idx="6">
                  <c:v>6132.2</c:v>
                </c:pt>
              </c:numCache>
            </c:numRef>
          </c:val>
        </c:ser>
        <c:marker val="1"/>
        <c:axId val="111364736"/>
        <c:axId val="111366528"/>
      </c:lineChart>
      <c:catAx>
        <c:axId val="1113647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1366528"/>
        <c:crosses val="autoZero"/>
        <c:auto val="1"/>
        <c:lblAlgn val="ctr"/>
        <c:lblOffset val="100"/>
      </c:catAx>
      <c:valAx>
        <c:axId val="1113665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1364736"/>
        <c:crosses val="autoZero"/>
        <c:crossBetween val="between"/>
      </c:valAx>
      <c:spPr>
        <a:solidFill>
          <a:srgbClr val="FFFF00"/>
        </a:solidFill>
        <a:effectLst>
          <a:glow rad="228600">
            <a:schemeClr val="accent2">
              <a:satMod val="175000"/>
              <a:alpha val="40000"/>
            </a:schemeClr>
          </a:glow>
        </a:effectLst>
      </c:spPr>
    </c:plotArea>
    <c:legend>
      <c:legendPos val="r"/>
      <c:layout/>
    </c:legend>
    <c:plotVisOnly val="1"/>
  </c:chart>
  <c:spPr>
    <a:solidFill>
      <a:schemeClr val="accent2">
        <a:lumMod val="40000"/>
        <a:lumOff val="60000"/>
      </a:schemeClr>
    </a:solidFill>
  </c:spPr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E3DB4-D4B1-47B3-BADB-94899A15D26F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75318-B281-48CB-B777-966629965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бюджета на 2014</a:t>
            </a:r>
            <a:r>
              <a:rPr lang="ru-RU" baseline="0" dirty="0" smtClean="0"/>
              <a:t> год и плановый период 2015 и 2016 годов направлен на решение следующих ключевых задач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75318-B281-48CB-B777-9666299657E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6D81-30E1-41EA-985F-FB1ECB7BB447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358246" cy="350046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tx1"/>
                </a:solidFill>
                <a:latin typeface="+mj-lt"/>
                <a:ea typeface="Batang" pitchFamily="18" charset="-127"/>
              </a:rPr>
              <a:t>Информация                                          об исполнении бюджета Веселовского сельского поселения                                                  за </a:t>
            </a:r>
            <a:r>
              <a:rPr lang="ru-RU" sz="4000" b="1" i="1" dirty="0" smtClean="0">
                <a:solidFill>
                  <a:schemeClr val="tx1"/>
                </a:solidFill>
                <a:latin typeface="+mj-lt"/>
                <a:ea typeface="Batang" pitchFamily="18" charset="-127"/>
              </a:rPr>
              <a:t>2019 </a:t>
            </a:r>
            <a:r>
              <a:rPr lang="ru-RU" sz="4000" b="1" i="1" dirty="0" smtClean="0">
                <a:solidFill>
                  <a:schemeClr val="tx1"/>
                </a:solidFill>
                <a:latin typeface="+mj-lt"/>
                <a:ea typeface="Batang" pitchFamily="18" charset="-127"/>
              </a:rPr>
              <a:t>год</a:t>
            </a:r>
            <a:endParaRPr lang="ru-RU" sz="4000" b="1" i="1" dirty="0">
              <a:solidFill>
                <a:schemeClr val="tx1"/>
              </a:solidFill>
              <a:latin typeface="+mj-lt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72074"/>
            <a:ext cx="6400800" cy="1143008"/>
          </a:xfrm>
          <a:solidFill>
            <a:schemeClr val="accent3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Подготовлен сектором экономики и финансов Администрации Веселовского сельского поселения</a:t>
            </a:r>
          </a:p>
          <a:p>
            <a:endParaRPr lang="ru-RU" sz="24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Структура расходов бюджета Веселовского сельского поселения в </a:t>
            </a:r>
            <a:r>
              <a:rPr lang="ru-RU" sz="3200" b="1" dirty="0" smtClean="0"/>
              <a:t>2019 </a:t>
            </a:r>
            <a:r>
              <a:rPr lang="ru-RU" sz="3200" b="1" dirty="0" smtClean="0"/>
              <a:t>году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15370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Динамика расходов бюджета Веселовского сельского поселения , </a:t>
            </a:r>
            <a:r>
              <a:rPr lang="ru-RU" sz="3200" b="1" i="1" dirty="0" smtClean="0"/>
              <a:t>тыс.рублей</a:t>
            </a:r>
            <a:endParaRPr lang="ru-RU" sz="32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Динамика расходов бюджета Веселовского сельского  поселения на культуру,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b="1" i="1" dirty="0" smtClean="0"/>
              <a:t>Динамика расходов бюджета на реализацию муниципальных целевых программ, 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году, тыс.рублей</a:t>
            </a:r>
            <a:endParaRPr lang="ru-RU" sz="2000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Динамика доходов Веселовского сельского поселения, </a:t>
            </a:r>
            <a:r>
              <a:rPr lang="ru-RU" b="1" i="1" dirty="0" err="1" smtClean="0"/>
              <a:t>тыс.руб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собственных доходов бюджета </a:t>
            </a:r>
            <a:r>
              <a:rPr lang="ru-RU" sz="2800" b="1" dirty="0" smtClean="0"/>
              <a:t>Веселовского </a:t>
            </a:r>
            <a:r>
              <a:rPr lang="ru-RU" sz="2800" b="1" dirty="0" smtClean="0"/>
              <a:t>сельского поселения,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Объем налоговых и неналоговых доходов Веселовского сельского поселения в </a:t>
            </a:r>
            <a:r>
              <a:rPr lang="ru-RU" sz="2800" b="1" dirty="0" smtClean="0"/>
              <a:t>2019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году составил </a:t>
            </a:r>
            <a:r>
              <a:rPr lang="ru-RU" sz="2800" b="1" i="1" dirty="0" smtClean="0"/>
              <a:t>1183,2 </a:t>
            </a:r>
            <a:r>
              <a:rPr lang="ru-RU" sz="2800" b="1" i="1" dirty="0" smtClean="0"/>
              <a:t>тыс. </a:t>
            </a:r>
            <a:r>
              <a:rPr lang="ru-RU" sz="2800" b="1" i="1" dirty="0" err="1" smtClean="0"/>
              <a:t>руб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86808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/>
              <a:t>Объем налоговых и неналоговых доходов  в </a:t>
            </a:r>
            <a:r>
              <a:rPr lang="ru-RU" b="1" i="1" dirty="0" smtClean="0"/>
              <a:t>2019 </a:t>
            </a:r>
            <a:r>
              <a:rPr lang="ru-RU" b="1" i="1" dirty="0" smtClean="0"/>
              <a:t>году составил     </a:t>
            </a:r>
            <a:r>
              <a:rPr lang="ru-RU" b="1" i="1" dirty="0" smtClean="0"/>
              <a:t>1183,2 </a:t>
            </a:r>
            <a:r>
              <a:rPr lang="ru-RU" b="1" i="1" dirty="0" smtClean="0"/>
              <a:t>тыс. рублей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00238"/>
          <a:ext cx="8186766" cy="48361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8186766"/>
              </a:tblGrid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Налоговые </a:t>
                      </a:r>
                      <a:r>
                        <a:rPr lang="ru-RU" dirty="0" smtClean="0"/>
                        <a:t>доходы-885,7тыс.рублей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доходы физических </a:t>
                      </a:r>
                      <a:r>
                        <a:rPr lang="ru-RU" dirty="0" smtClean="0"/>
                        <a:t>лиц-93,7 </a:t>
                      </a:r>
                      <a:r>
                        <a:rPr lang="ru-RU" dirty="0" smtClean="0"/>
                        <a:t>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имущество физических </a:t>
                      </a:r>
                      <a:r>
                        <a:rPr lang="ru-RU" dirty="0" smtClean="0"/>
                        <a:t>лиц-98,2тыс.рублей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</a:t>
                      </a:r>
                      <a:r>
                        <a:rPr lang="ru-RU" dirty="0" smtClean="0"/>
                        <a:t>налог-688,7 </a:t>
                      </a:r>
                      <a:r>
                        <a:rPr lang="ru-RU" dirty="0" smtClean="0"/>
                        <a:t>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Государственная </a:t>
                      </a:r>
                      <a:r>
                        <a:rPr lang="ru-RU" dirty="0" smtClean="0"/>
                        <a:t>пошлина-5,1тыс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Неналоговые </a:t>
                      </a:r>
                      <a:r>
                        <a:rPr lang="ru-RU" dirty="0" smtClean="0"/>
                        <a:t>доходы-297,5тыс.рублей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доходы от использования имущества, находящегося в государственной и муниципальной собственности </a:t>
                      </a:r>
                      <a:r>
                        <a:rPr lang="ru-RU" dirty="0" smtClean="0"/>
                        <a:t>-112,7 </a:t>
                      </a:r>
                      <a:r>
                        <a:rPr lang="ru-RU" dirty="0" smtClean="0"/>
                        <a:t>тыс.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продажи материальных и нематериальных активов </a:t>
                      </a:r>
                      <a:r>
                        <a:rPr lang="ru-RU" dirty="0" smtClean="0"/>
                        <a:t>-177,7тыс</a:t>
                      </a:r>
                      <a:r>
                        <a:rPr lang="ru-RU" dirty="0" smtClean="0"/>
                        <a:t>. руб.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штрафы.санкции-7,1 </a:t>
                      </a:r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Безвозмездные поступления в бюджет Веселовского сельского поселения, тыс. рублей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Динамика поступлений налога на доходы физических лиц в бюджет , тыс. рублей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Динамика поступлений  налога на имущество, </a:t>
            </a:r>
            <a:r>
              <a:rPr lang="ru-RU" i="1" dirty="0" smtClean="0"/>
              <a:t>тыс. рублей</a:t>
            </a:r>
            <a:endParaRPr lang="ru-RU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поступления налоговых и неналоговых  доходов,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24158</TotalTime>
  <Words>254</Words>
  <Application>Microsoft Office PowerPoint</Application>
  <PresentationFormat>Экран (4:3)</PresentationFormat>
  <Paragraphs>37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Информация                                          об исполнении бюджета Веселовского сельского поселения                                                  за 2019 год</vt:lpstr>
      <vt:lpstr>Динамика доходов Веселовского сельского поселения, тыс.руб</vt:lpstr>
      <vt:lpstr>Динамика собственных доходов бюджета Веселовского сельского поселения, тыс.рублей</vt:lpstr>
      <vt:lpstr>Объем налоговых и неналоговых доходов Веселовского сельского поселения в 2019  году составил 1183,2 тыс. руб</vt:lpstr>
      <vt:lpstr>Объем налоговых и неналоговых доходов  в 2019 году составил     1183,2 тыс. рублей</vt:lpstr>
      <vt:lpstr>Безвозмездные поступления в бюджет Веселовского сельского поселения, тыс. рублей</vt:lpstr>
      <vt:lpstr>Динамика поступлений налога на доходы физических лиц в бюджет , тыс. рублей</vt:lpstr>
      <vt:lpstr>Динамика поступлений  налога на имущество, тыс. рублей</vt:lpstr>
      <vt:lpstr>Динамика поступления налоговых и неналоговых  доходов, тыс.рублей</vt:lpstr>
      <vt:lpstr>Структура расходов бюджета Веселовского сельского поселения в 2019 году</vt:lpstr>
      <vt:lpstr>Динамика расходов бюджета Веселовского сельского поселения , тыс.рублей</vt:lpstr>
      <vt:lpstr>Динамика расходов бюджета Веселовского сельского  поселения на культуру, тыс.рублей</vt:lpstr>
      <vt:lpstr>Динамика расходов бюджета на реализацию муниципальных целевых программ, тыс.рублей</vt:lpstr>
      <vt:lpstr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2019 году, тыс.рублей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Романовского сельского поселения на 2014-2016 год</dc:title>
  <dc:creator>1</dc:creator>
  <cp:lastModifiedBy>1</cp:lastModifiedBy>
  <cp:revision>116</cp:revision>
  <dcterms:created xsi:type="dcterms:W3CDTF">2014-05-16T12:09:48Z</dcterms:created>
  <dcterms:modified xsi:type="dcterms:W3CDTF">2021-01-14T06:37:18Z</dcterms:modified>
</cp:coreProperties>
</file>