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6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8" r:id="rId9"/>
    <p:sldId id="279" r:id="rId10"/>
    <p:sldId id="280" r:id="rId11"/>
    <p:sldId id="281" r:id="rId12"/>
    <p:sldId id="282" r:id="rId13"/>
    <p:sldId id="283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709" autoAdjust="0"/>
  </p:normalViewPr>
  <p:slideViewPr>
    <p:cSldViewPr>
      <p:cViewPr varScale="1">
        <p:scale>
          <a:sx n="100" d="100"/>
          <a:sy n="100" d="100"/>
        </p:scale>
        <p:origin x="1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безвоздмездные поступления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1">
                  <c:v>4311.8999999999996</c:v>
                </c:pt>
                <c:pt idx="2">
                  <c:v>3998</c:v>
                </c:pt>
                <c:pt idx="3">
                  <c:v>4450.2</c:v>
                </c:pt>
                <c:pt idx="4">
                  <c:v>5068.8999999999996</c:v>
                </c:pt>
                <c:pt idx="5">
                  <c:v>4953.7</c:v>
                </c:pt>
                <c:pt idx="6">
                  <c:v>4993.3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1">
                  <c:v>3147.8</c:v>
                </c:pt>
                <c:pt idx="2">
                  <c:v>1138</c:v>
                </c:pt>
                <c:pt idx="3">
                  <c:v>1100.4000000000001</c:v>
                </c:pt>
                <c:pt idx="4">
                  <c:v>1183.2</c:v>
                </c:pt>
                <c:pt idx="5">
                  <c:v>1255.8</c:v>
                </c:pt>
                <c:pt idx="6">
                  <c:v>1709.4</c:v>
                </c:pt>
              </c:numCache>
            </c:numRef>
          </c:val>
        </c:ser>
        <c:shape val="cylinder"/>
        <c:axId val="50438144"/>
        <c:axId val="50439680"/>
        <c:axId val="0"/>
      </c:bar3DChart>
      <c:catAx>
        <c:axId val="50438144"/>
        <c:scaling>
          <c:orientation val="minMax"/>
        </c:scaling>
        <c:axPos val="b"/>
        <c:numFmt formatCode="General" sourceLinked="1"/>
        <c:tickLblPos val="nextTo"/>
        <c:crossAx val="50439680"/>
        <c:crosses val="autoZero"/>
        <c:auto val="1"/>
        <c:lblAlgn val="ctr"/>
        <c:lblOffset val="100"/>
      </c:catAx>
      <c:valAx>
        <c:axId val="50439680"/>
        <c:scaling>
          <c:orientation val="minMax"/>
        </c:scaling>
        <c:axPos val="l"/>
        <c:majorGridlines/>
        <c:numFmt formatCode="0%" sourceLinked="1"/>
        <c:tickLblPos val="nextTo"/>
        <c:crossAx val="5043814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perspective val="30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культура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dLbls>
            <c:spPr>
              <a:solidFill>
                <a:schemeClr val="accent6">
                  <a:lumMod val="20000"/>
                  <a:lumOff val="80000"/>
                </a:schemeClr>
              </a:solidFill>
            </c:spPr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1470.8</c:v>
                </c:pt>
                <c:pt idx="1">
                  <c:v>1193</c:v>
                </c:pt>
                <c:pt idx="2">
                  <c:v>771.8</c:v>
                </c:pt>
                <c:pt idx="3">
                  <c:v>698.5</c:v>
                </c:pt>
                <c:pt idx="4">
                  <c:v>817.4</c:v>
                </c:pt>
                <c:pt idx="5">
                  <c:v>906.5</c:v>
                </c:pt>
                <c:pt idx="6">
                  <c:v>969.4</c:v>
                </c:pt>
              </c:numCache>
            </c:numRef>
          </c:val>
        </c:ser>
        <c:shape val="cylinder"/>
        <c:axId val="103288192"/>
        <c:axId val="103326848"/>
        <c:axId val="0"/>
      </c:bar3DChart>
      <c:catAx>
        <c:axId val="1032881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03326848"/>
        <c:crosses val="autoZero"/>
        <c:auto val="1"/>
        <c:lblAlgn val="ctr"/>
        <c:lblOffset val="100"/>
      </c:catAx>
      <c:valAx>
        <c:axId val="1033268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03288192"/>
        <c:crosses val="autoZero"/>
        <c:crossBetween val="between"/>
      </c:valAx>
      <c:spPr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title>
      <c:layout/>
    </c:title>
    <c:view3D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муниципальные целевые программы</c:v>
                </c:pt>
              </c:strCache>
            </c:strRef>
          </c:tx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2195.4</c:v>
                </c:pt>
                <c:pt idx="1">
                  <c:v>2612.6</c:v>
                </c:pt>
                <c:pt idx="2">
                  <c:v>1374.2</c:v>
                </c:pt>
                <c:pt idx="3">
                  <c:v>1374.2</c:v>
                </c:pt>
                <c:pt idx="4">
                  <c:v>6132.2</c:v>
                </c:pt>
                <c:pt idx="5">
                  <c:v>6099.6</c:v>
                </c:pt>
                <c:pt idx="6">
                  <c:v>7308.6</c:v>
                </c:pt>
              </c:numCache>
            </c:numRef>
          </c:val>
        </c:ser>
        <c:shape val="box"/>
        <c:axId val="122147968"/>
        <c:axId val="122192256"/>
        <c:axId val="0"/>
      </c:bar3DChart>
      <c:catAx>
        <c:axId val="122147968"/>
        <c:scaling>
          <c:orientation val="minMax"/>
        </c:scaling>
        <c:axPos val="b"/>
        <c:numFmt formatCode="General" sourceLinked="1"/>
        <c:tickLblPos val="nextTo"/>
        <c:crossAx val="122192256"/>
        <c:crosses val="autoZero"/>
        <c:auto val="1"/>
        <c:lblAlgn val="ctr"/>
        <c:lblOffset val="100"/>
      </c:catAx>
      <c:valAx>
        <c:axId val="122192256"/>
        <c:scaling>
          <c:orientation val="minMax"/>
        </c:scaling>
        <c:axPos val="l"/>
        <c:majorGridlines/>
        <c:numFmt formatCode="0%" sourceLinked="1"/>
        <c:tickLblPos val="nextTo"/>
        <c:crossAx val="122147968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7308,6 тыс.рублей</a:t>
            </a:r>
            <a:endParaRPr lang="ru-RU" dirty="0"/>
          </a:p>
          <a:p>
            <a:pPr>
              <a:defRPr/>
            </a:pPr>
            <a:endParaRPr lang="en-US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7308.6</c:v>
                </c:pt>
              </c:strCache>
            </c:strRef>
          </c:tx>
          <c:dLbls>
            <c:showVal val="1"/>
            <c:showPercent val="1"/>
            <c:showLeaderLines val="1"/>
          </c:dLbls>
          <c:cat>
            <c:strRef>
              <c:f>Лист1!$A$2:$A$11</c:f>
              <c:strCache>
                <c:ptCount val="10"/>
                <c:pt idx="0">
                  <c:v>Обеспечение качественными жилищно-
коммунальными услугами населения 
Веселовского сельского поселения
Дубовского района
</c:v>
                </c:pt>
                <c:pt idx="1">
                  <c:v>Развитие культуры и туризма</c:v>
                </c:pt>
                <c:pt idx="2">
                  <c:v>Охрана окружающей среды 
и рациональное природопользование
</c:v>
                </c:pt>
                <c:pt idx="3">
                  <c:v>Развитие транспортной системы</c:v>
                </c:pt>
                <c:pt idx="4">
                  <c:v>Муниципальная политика</c:v>
                </c:pt>
                <c:pt idx="5">
                  <c:v>упрпвление мугниципальным имуществом</c:v>
                </c:pt>
                <c:pt idx="6">
                  <c:v>обеспечение общественного порядка и противодействие преступности</c:v>
                </c:pt>
                <c:pt idx="7">
                  <c:v>Содействие занятости населения</c:v>
                </c:pt>
                <c:pt idx="8">
                  <c:v>Защита населения и территории от чрезвычайных ситуаций</c:v>
                </c:pt>
                <c:pt idx="9">
                  <c:v>энергосбережение и повышение энергетической эффективности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408.9</c:v>
                </c:pt>
                <c:pt idx="1">
                  <c:v>969.4</c:v>
                </c:pt>
                <c:pt idx="2">
                  <c:v>19.100000000000001</c:v>
                </c:pt>
                <c:pt idx="3">
                  <c:v>88.8</c:v>
                </c:pt>
                <c:pt idx="4" formatCode="0.0">
                  <c:v>5659.2</c:v>
                </c:pt>
                <c:pt idx="5">
                  <c:v>19</c:v>
                </c:pt>
                <c:pt idx="6" formatCode="0.0">
                  <c:v>5.2</c:v>
                </c:pt>
                <c:pt idx="7">
                  <c:v>129.19999999999999</c:v>
                </c:pt>
                <c:pt idx="8">
                  <c:v>2.2999999999999998</c:v>
                </c:pt>
                <c:pt idx="9">
                  <c:v>7.5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6471067852629606"/>
          <c:y val="1.0801095515234518E-2"/>
          <c:w val="0.33243511227763284"/>
          <c:h val="0.98919890448476544"/>
        </c:manualLayout>
      </c:layout>
      <c:spPr>
        <a:ln>
          <a:solidFill>
            <a:schemeClr val="tx2">
              <a:lumMod val="60000"/>
              <a:lumOff val="40000"/>
            </a:schemeClr>
          </a:solidFill>
        </a:ln>
      </c:spPr>
    </c:legend>
    <c:plotVisOnly val="1"/>
  </c:chart>
  <c:spPr>
    <a:gradFill rotWithShape="1">
      <a:gsLst>
        <a:gs pos="0">
          <a:schemeClr val="accent5">
            <a:tint val="50000"/>
            <a:satMod val="300000"/>
          </a:schemeClr>
        </a:gs>
        <a:gs pos="35000">
          <a:schemeClr val="accent5">
            <a:tint val="37000"/>
            <a:satMod val="300000"/>
          </a:schemeClr>
        </a:gs>
        <a:gs pos="100000">
          <a:schemeClr val="accent5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5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 доходы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spPr>
              <a:solidFill>
                <a:srgbClr val="FFC000"/>
              </a:solidFill>
            </c:spPr>
            <c:showVal val="1"/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1138</c:v>
                </c:pt>
                <c:pt idx="1">
                  <c:v>1100.4000000000001</c:v>
                </c:pt>
                <c:pt idx="2">
                  <c:v>1183.2</c:v>
                </c:pt>
                <c:pt idx="3">
                  <c:v>1255.8</c:v>
                </c:pt>
                <c:pt idx="4">
                  <c:v>1709.4</c:v>
                </c:pt>
              </c:numCache>
            </c:numRef>
          </c:val>
        </c:ser>
        <c:overlap val="100"/>
        <c:axId val="50869760"/>
        <c:axId val="50871296"/>
      </c:barChart>
      <c:catAx>
        <c:axId val="5086976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0871296"/>
        <c:crosses val="autoZero"/>
        <c:auto val="1"/>
        <c:lblAlgn val="ctr"/>
        <c:lblOffset val="100"/>
      </c:catAx>
      <c:valAx>
        <c:axId val="50871296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086976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23646567205415114"/>
          <c:y val="1.4035051528162933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0576737118386552E-2"/>
          <c:y val="0.14164504122294141"/>
          <c:w val="0.54246051480407054"/>
          <c:h val="0.7573707767572243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1709.4</c:v>
                </c:pt>
              </c:strCache>
            </c:strRef>
          </c:tx>
          <c:dLbls>
            <c:spPr>
              <a:solidFill>
                <a:srgbClr val="FFFF00"/>
              </a:solidFill>
            </c:spPr>
            <c:dLblPos val="bestFit"/>
            <c:showVal val="1"/>
            <c:showPercent val="1"/>
            <c:showLeaderLines val="1"/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</c:v>
                </c:pt>
                <c:pt idx="1">
                  <c:v>налог на имущество</c:v>
                </c:pt>
                <c:pt idx="2">
                  <c:v>земельный налог</c:v>
                </c:pt>
                <c:pt idx="3">
                  <c:v>гос.пошлина</c:v>
                </c:pt>
                <c:pt idx="4">
                  <c:v>доходы от аренды земельных участков после разграничения</c:v>
                </c:pt>
                <c:pt idx="5">
                  <c:v>штрафы.санкции</c:v>
                </c:pt>
                <c:pt idx="6">
                  <c:v>доходы от продажи матер и нематер активов</c:v>
                </c:pt>
                <c:pt idx="7">
                  <c:v>доходы от сдачи в аренду имущества</c:v>
                </c:pt>
                <c:pt idx="8">
                  <c:v>единый с/х налог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109</c:v>
                </c:pt>
                <c:pt idx="1">
                  <c:v>1349.2</c:v>
                </c:pt>
                <c:pt idx="2">
                  <c:v>1136.5999999999999</c:v>
                </c:pt>
                <c:pt idx="3">
                  <c:v>2</c:v>
                </c:pt>
                <c:pt idx="4">
                  <c:v>82.8</c:v>
                </c:pt>
                <c:pt idx="5" formatCode="0.0">
                  <c:v>17.8</c:v>
                </c:pt>
                <c:pt idx="6">
                  <c:v>38.5</c:v>
                </c:pt>
                <c:pt idx="7">
                  <c:v>43.8</c:v>
                </c:pt>
                <c:pt idx="8">
                  <c:v>66.3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5796347331583569"/>
          <c:y val="0"/>
          <c:w val="0.41841587235806188"/>
          <c:h val="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title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4425.6000000000004</c:v>
                </c:pt>
                <c:pt idx="1">
                  <c:v>4311.8999999999996</c:v>
                </c:pt>
                <c:pt idx="2">
                  <c:v>3998</c:v>
                </c:pt>
                <c:pt idx="3">
                  <c:v>4450.2</c:v>
                </c:pt>
                <c:pt idx="4">
                  <c:v>5068.8999999999996</c:v>
                </c:pt>
                <c:pt idx="5">
                  <c:v>4953.7</c:v>
                </c:pt>
                <c:pt idx="6">
                  <c:v>4993.3</c:v>
                </c:pt>
              </c:numCache>
            </c:numRef>
          </c:val>
        </c:ser>
        <c:shape val="box"/>
        <c:axId val="84444288"/>
        <c:axId val="84445824"/>
        <c:axId val="0"/>
      </c:bar3DChart>
      <c:catAx>
        <c:axId val="84444288"/>
        <c:scaling>
          <c:orientation val="minMax"/>
        </c:scaling>
        <c:axPos val="b"/>
        <c:numFmt formatCode="General" sourceLinked="1"/>
        <c:tickLblPos val="nextTo"/>
        <c:crossAx val="84445824"/>
        <c:crosses val="autoZero"/>
        <c:auto val="1"/>
        <c:lblAlgn val="ctr"/>
        <c:lblOffset val="100"/>
      </c:catAx>
      <c:valAx>
        <c:axId val="84445824"/>
        <c:scaling>
          <c:orientation val="minMax"/>
        </c:scaling>
        <c:axPos val="l"/>
        <c:majorGridlines/>
        <c:numFmt formatCode="General" sourceLinked="1"/>
        <c:tickLblPos val="nextTo"/>
        <c:crossAx val="8444428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доходы физических лиц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solidFill>
                <a:schemeClr val="tx2">
                  <a:lumMod val="20000"/>
                  <a:lumOff val="80000"/>
                </a:schemeClr>
              </a:solidFill>
            </c:spPr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178</c:v>
                </c:pt>
                <c:pt idx="1">
                  <c:v>177.1</c:v>
                </c:pt>
                <c:pt idx="2">
                  <c:v>74.599999999999994</c:v>
                </c:pt>
                <c:pt idx="3">
                  <c:v>87</c:v>
                </c:pt>
                <c:pt idx="4">
                  <c:v>93.7</c:v>
                </c:pt>
                <c:pt idx="5">
                  <c:v>88.4</c:v>
                </c:pt>
                <c:pt idx="6">
                  <c:v>109</c:v>
                </c:pt>
              </c:numCache>
            </c:numRef>
          </c:val>
        </c:ser>
        <c:shape val="pyramid"/>
        <c:axId val="87000192"/>
        <c:axId val="87001728"/>
        <c:axId val="0"/>
      </c:bar3DChart>
      <c:catAx>
        <c:axId val="87000192"/>
        <c:scaling>
          <c:orientation val="minMax"/>
        </c:scaling>
        <c:axPos val="b"/>
        <c:numFmt formatCode="General" sourceLinked="1"/>
        <c:tickLblPos val="nextTo"/>
        <c:crossAx val="87001728"/>
        <c:crosses val="autoZero"/>
        <c:auto val="1"/>
        <c:lblAlgn val="ctr"/>
        <c:lblOffset val="100"/>
      </c:catAx>
      <c:valAx>
        <c:axId val="87001728"/>
        <c:scaling>
          <c:orientation val="minMax"/>
        </c:scaling>
        <c:axPos val="l"/>
        <c:majorGridlines/>
        <c:numFmt formatCode="General" sourceLinked="1"/>
        <c:tickLblPos val="nextTo"/>
        <c:crossAx val="87000192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имущество</c:v>
                </c:pt>
              </c:strCache>
            </c:strRef>
          </c:tx>
          <c:spPr>
            <a:solidFill>
              <a:srgbClr val="00B050"/>
            </a:solidFill>
          </c:spPr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23.1</c:v>
                </c:pt>
                <c:pt idx="1">
                  <c:v>21</c:v>
                </c:pt>
                <c:pt idx="2">
                  <c:v>95.6</c:v>
                </c:pt>
                <c:pt idx="3">
                  <c:v>152.6</c:v>
                </c:pt>
                <c:pt idx="4">
                  <c:v>98.2</c:v>
                </c:pt>
                <c:pt idx="5">
                  <c:v>142.5</c:v>
                </c:pt>
                <c:pt idx="6">
                  <c:v>1349.2</c:v>
                </c:pt>
              </c:numCache>
            </c:numRef>
          </c:val>
        </c:ser>
        <c:shape val="cone"/>
        <c:axId val="91721088"/>
        <c:axId val="91722880"/>
        <c:axId val="0"/>
      </c:bar3DChart>
      <c:catAx>
        <c:axId val="91721088"/>
        <c:scaling>
          <c:orientation val="minMax"/>
        </c:scaling>
        <c:axPos val="b"/>
        <c:numFmt formatCode="General" sourceLinked="1"/>
        <c:tickLblPos val="nextTo"/>
        <c:crossAx val="91722880"/>
        <c:crosses val="autoZero"/>
        <c:auto val="1"/>
        <c:lblAlgn val="ctr"/>
        <c:lblOffset val="100"/>
      </c:catAx>
      <c:valAx>
        <c:axId val="91722880"/>
        <c:scaling>
          <c:orientation val="minMax"/>
        </c:scaling>
        <c:axPos val="l"/>
        <c:majorGridlines/>
        <c:numFmt formatCode="General" sourceLinked="1"/>
        <c:tickLblPos val="nextTo"/>
        <c:crossAx val="91721088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НД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Лист1!$B$2:$B$9</c:f>
              <c:numCache>
                <c:formatCode>0.0</c:formatCode>
                <c:ptCount val="8"/>
                <c:pt idx="0" formatCode="General">
                  <c:v>151.69999999999999</c:v>
                </c:pt>
                <c:pt idx="1">
                  <c:v>154</c:v>
                </c:pt>
                <c:pt idx="2" formatCode="General">
                  <c:v>184.6</c:v>
                </c:pt>
                <c:pt idx="3" formatCode="General">
                  <c:v>200.2</c:v>
                </c:pt>
                <c:pt idx="4" formatCode="General">
                  <c:v>94.9</c:v>
                </c:pt>
                <c:pt idx="5" formatCode="General">
                  <c:v>93.7</c:v>
                </c:pt>
                <c:pt idx="6" formatCode="General">
                  <c:v>88.4</c:v>
                </c:pt>
                <c:pt idx="7" formatCode="General">
                  <c:v>109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акцизы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Лист1!$C$2:$C$9</c:f>
              <c:numCache>
                <c:formatCode>0.0</c:formatCode>
                <c:ptCount val="8"/>
                <c:pt idx="0" formatCode="General">
                  <c:v>0</c:v>
                </c:pt>
                <c:pt idx="1">
                  <c:v>111</c:v>
                </c:pt>
                <c:pt idx="2" formatCode="General">
                  <c:v>201.6</c:v>
                </c:pt>
                <c:pt idx="3" formatCode="General">
                  <c:v>280.3</c:v>
                </c:pt>
                <c:pt idx="4" formatCode="General">
                  <c:v>0</c:v>
                </c:pt>
                <c:pt idx="5" formatCode="General">
                  <c:v>0</c:v>
                </c:pt>
                <c:pt idx="6" formatCode="General">
                  <c:v>0</c:v>
                </c:pt>
                <c:pt idx="7" formatCode="General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Совокупных доход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36.5</c:v>
                </c:pt>
                <c:pt idx="1">
                  <c:v>58.2</c:v>
                </c:pt>
                <c:pt idx="2">
                  <c:v>454.6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0.4</c:v>
                </c:pt>
                <c:pt idx="7">
                  <c:v>66.3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налог на имущество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Лист1!$E$2:$E$9</c:f>
              <c:numCache>
                <c:formatCode>General</c:formatCode>
                <c:ptCount val="8"/>
                <c:pt idx="0">
                  <c:v>16.7</c:v>
                </c:pt>
                <c:pt idx="1">
                  <c:v>16.100000000000001</c:v>
                </c:pt>
                <c:pt idx="2">
                  <c:v>14.4</c:v>
                </c:pt>
                <c:pt idx="3">
                  <c:v>17.7</c:v>
                </c:pt>
                <c:pt idx="4">
                  <c:v>37.700000000000003</c:v>
                </c:pt>
                <c:pt idx="5">
                  <c:v>98.2</c:v>
                </c:pt>
                <c:pt idx="6">
                  <c:v>142.5</c:v>
                </c:pt>
                <c:pt idx="7">
                  <c:v>212.6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земельный налог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Лист1!$F$2:$F$9</c:f>
              <c:numCache>
                <c:formatCode>General</c:formatCode>
                <c:ptCount val="8"/>
                <c:pt idx="0">
                  <c:v>465.1</c:v>
                </c:pt>
                <c:pt idx="1">
                  <c:v>427.7</c:v>
                </c:pt>
                <c:pt idx="2">
                  <c:v>433.1</c:v>
                </c:pt>
                <c:pt idx="3" formatCode="0.0">
                  <c:v>352</c:v>
                </c:pt>
                <c:pt idx="4">
                  <c:v>514.6</c:v>
                </c:pt>
                <c:pt idx="5">
                  <c:v>688.7</c:v>
                </c:pt>
                <c:pt idx="6">
                  <c:v>917.7</c:v>
                </c:pt>
                <c:pt idx="7">
                  <c:v>1136.5999999999999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госпошлина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Лист1!$G$2:$G$9</c:f>
              <c:numCache>
                <c:formatCode>General</c:formatCode>
                <c:ptCount val="8"/>
                <c:pt idx="0">
                  <c:v>2.2000000000000002</c:v>
                </c:pt>
                <c:pt idx="1">
                  <c:v>1.5</c:v>
                </c:pt>
                <c:pt idx="2">
                  <c:v>0.8</c:v>
                </c:pt>
                <c:pt idx="3" formatCode="0.0">
                  <c:v>0.8</c:v>
                </c:pt>
                <c:pt idx="4">
                  <c:v>1.4</c:v>
                </c:pt>
                <c:pt idx="5">
                  <c:v>5.0999999999999996</c:v>
                </c:pt>
                <c:pt idx="6">
                  <c:v>1.4</c:v>
                </c:pt>
                <c:pt idx="7">
                  <c:v>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аренда до разграничения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Лист1!$H$2:$H$9</c:f>
              <c:numCache>
                <c:formatCode>General</c:formatCode>
                <c:ptCount val="8"/>
                <c:pt idx="0">
                  <c:v>51.7</c:v>
                </c:pt>
                <c:pt idx="1">
                  <c:v>54.3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аренда после разграничения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Лист1!$I$2:$I$9</c:f>
              <c:numCache>
                <c:formatCode>General</c:formatCode>
                <c:ptCount val="8"/>
                <c:pt idx="0" formatCode="0.0">
                  <c:v>59</c:v>
                </c:pt>
                <c:pt idx="1">
                  <c:v>67.2</c:v>
                </c:pt>
                <c:pt idx="2">
                  <c:v>97.2</c:v>
                </c:pt>
                <c:pt idx="3">
                  <c:v>43.3</c:v>
                </c:pt>
                <c:pt idx="4">
                  <c:v>84.4</c:v>
                </c:pt>
                <c:pt idx="5">
                  <c:v>112.7</c:v>
                </c:pt>
                <c:pt idx="6">
                  <c:v>105.1</c:v>
                </c:pt>
                <c:pt idx="7">
                  <c:v>126.6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продажа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Лист1!$J$2:$J$9</c:f>
              <c:numCache>
                <c:formatCode>General</c:formatCode>
                <c:ptCount val="8"/>
                <c:pt idx="0" formatCode="0.0">
                  <c:v>0</c:v>
                </c:pt>
                <c:pt idx="1">
                  <c:v>0.3</c:v>
                </c:pt>
                <c:pt idx="2">
                  <c:v>0</c:v>
                </c:pt>
                <c:pt idx="3">
                  <c:v>0</c:v>
                </c:pt>
                <c:pt idx="4">
                  <c:v>658.5</c:v>
                </c:pt>
                <c:pt idx="5">
                  <c:v>177.7</c:v>
                </c:pt>
                <c:pt idx="6">
                  <c:v>0</c:v>
                </c:pt>
                <c:pt idx="7">
                  <c:v>38.5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штрафы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Лист1!$K$2:$K$9</c:f>
              <c:numCache>
                <c:formatCode>General</c:formatCode>
                <c:ptCount val="8"/>
                <c:pt idx="0">
                  <c:v>22.7</c:v>
                </c:pt>
                <c:pt idx="1">
                  <c:v>32.5</c:v>
                </c:pt>
                <c:pt idx="2">
                  <c:v>23.3</c:v>
                </c:pt>
                <c:pt idx="3" formatCode="0.0">
                  <c:v>10</c:v>
                </c:pt>
                <c:pt idx="4">
                  <c:v>8.5</c:v>
                </c:pt>
                <c:pt idx="5">
                  <c:v>8.5</c:v>
                </c:pt>
                <c:pt idx="7">
                  <c:v>17.8</c:v>
                </c:pt>
              </c:numCache>
            </c:numRef>
          </c:val>
        </c:ser>
        <c:shape val="box"/>
        <c:axId val="91683456"/>
        <c:axId val="93003776"/>
        <c:axId val="0"/>
      </c:bar3DChart>
      <c:catAx>
        <c:axId val="91683456"/>
        <c:scaling>
          <c:orientation val="minMax"/>
        </c:scaling>
        <c:axPos val="b"/>
        <c:numFmt formatCode="General" sourceLinked="1"/>
        <c:tickLblPos val="nextTo"/>
        <c:crossAx val="93003776"/>
        <c:crosses val="autoZero"/>
        <c:auto val="1"/>
        <c:lblAlgn val="ctr"/>
        <c:lblOffset val="100"/>
      </c:catAx>
      <c:valAx>
        <c:axId val="93003776"/>
        <c:scaling>
          <c:orientation val="minMax"/>
        </c:scaling>
        <c:axPos val="l"/>
        <c:majorGridlines/>
        <c:numFmt formatCode="General" sourceLinked="1"/>
        <c:tickLblPos val="nextTo"/>
        <c:crossAx val="91683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263500048605155"/>
          <c:y val="1.2748009254091567E-2"/>
          <c:w val="0.27810574025469037"/>
          <c:h val="0.98725199074590708"/>
        </c:manualLayout>
      </c:layout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7404,9</a:t>
            </a:r>
            <a:endParaRPr lang="ru-RU" dirty="0" smtClean="0"/>
          </a:p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тыс.руб</a:t>
            </a:r>
            <a:endParaRPr lang="ru-RU" dirty="0"/>
          </a:p>
        </c:rich>
      </c:tx>
      <c:layout>
        <c:manualLayout>
          <c:xMode val="edge"/>
          <c:yMode val="edge"/>
          <c:x val="0.39947123501437026"/>
          <c:y val="2.5730927801632046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1144737738931479E-3"/>
          <c:y val="9.3271205820899525E-2"/>
          <c:w val="0.58973250243136188"/>
          <c:h val="0.823668180438453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7404.9</c:v>
                </c:pt>
              </c:strCache>
            </c:strRef>
          </c:tx>
          <c:explosion val="25"/>
          <c:dLbls>
            <c:spPr>
              <a:solidFill>
                <a:srgbClr val="FF0000"/>
              </a:solidFill>
            </c:spPr>
            <c:showVal val="1"/>
            <c:showPercent val="1"/>
            <c:showLeaderLines val="1"/>
          </c:dLbls>
          <c:cat>
            <c:strRef>
              <c:f>Лист1!$A$2:$A$9</c:f>
              <c:strCache>
                <c:ptCount val="8"/>
                <c:pt idx="0">
                  <c:v>общегосударственные расходы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культура.кинематография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5450.2</c:v>
                </c:pt>
                <c:pt idx="1">
                  <c:v>96.1</c:v>
                </c:pt>
                <c:pt idx="2">
                  <c:v>6</c:v>
                </c:pt>
                <c:pt idx="3">
                  <c:v>88.8</c:v>
                </c:pt>
                <c:pt idx="4">
                  <c:v>557.29999999999995</c:v>
                </c:pt>
                <c:pt idx="5">
                  <c:v>7.5</c:v>
                </c:pt>
                <c:pt idx="6">
                  <c:v>969.4</c:v>
                </c:pt>
                <c:pt idx="7">
                  <c:v>229.6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5471760474385254"/>
          <c:y val="0"/>
          <c:w val="0.34528239525614912"/>
          <c:h val="1"/>
        </c:manualLayout>
      </c:layout>
      <c:spPr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marker>
            <c:symbol val="none"/>
          </c:marker>
          <c:cat>
            <c:numRef>
              <c:f>Лист1!$A$2:$A$8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6706.6</c:v>
                </c:pt>
                <c:pt idx="1">
                  <c:v>7083.6</c:v>
                </c:pt>
                <c:pt idx="2">
                  <c:v>4731.8</c:v>
                </c:pt>
                <c:pt idx="3">
                  <c:v>5066</c:v>
                </c:pt>
                <c:pt idx="4">
                  <c:v>6132.2</c:v>
                </c:pt>
                <c:pt idx="5">
                  <c:v>6192.3</c:v>
                </c:pt>
                <c:pt idx="6">
                  <c:v>7404.9</c:v>
                </c:pt>
              </c:numCache>
            </c:numRef>
          </c:val>
        </c:ser>
        <c:marker val="1"/>
        <c:axId val="94167424"/>
        <c:axId val="94168960"/>
      </c:lineChart>
      <c:catAx>
        <c:axId val="941674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4168960"/>
        <c:crosses val="autoZero"/>
        <c:auto val="1"/>
        <c:lblAlgn val="ctr"/>
        <c:lblOffset val="100"/>
      </c:catAx>
      <c:valAx>
        <c:axId val="941689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4167424"/>
        <c:crosses val="autoZero"/>
        <c:crossBetween val="between"/>
      </c:valAx>
      <c:spPr>
        <a:solidFill>
          <a:srgbClr val="FFFF00"/>
        </a:solidFill>
        <a:effectLst>
          <a:glow rad="228600">
            <a:schemeClr val="accent2">
              <a:satMod val="175000"/>
              <a:alpha val="40000"/>
            </a:schemeClr>
          </a:glow>
        </a:effectLst>
      </c:spPr>
    </c:plotArea>
    <c:legend>
      <c:legendPos val="r"/>
      <c:layout/>
    </c:legend>
    <c:plotVisOnly val="1"/>
  </c:chart>
  <c:spPr>
    <a:solidFill>
      <a:schemeClr val="accent2">
        <a:lumMod val="40000"/>
        <a:lumOff val="60000"/>
      </a:schemeClr>
    </a:solidFill>
  </c:spPr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E3DB4-D4B1-47B3-BADB-94899A15D26F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75318-B281-48CB-B777-966629965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Проект бюджета на 2014</a:t>
            </a:r>
            <a:r>
              <a:rPr lang="ru-RU" baseline="0" dirty="0" smtClean="0"/>
              <a:t> год и плановый период 2015 и 2016 годов направлен на решение следующих ключевых задач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75318-B281-48CB-B777-9666299657E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26D81-30E1-41EA-985F-FB1ECB7BB447}" type="datetimeFigureOut">
              <a:rPr lang="ru-RU" smtClean="0"/>
              <a:pPr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908720"/>
            <a:ext cx="8358246" cy="3591850"/>
          </a:xfr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+mj-lt"/>
                <a:ea typeface="Batang" pitchFamily="18" charset="-127"/>
              </a:rPr>
              <a:t>Информация</a:t>
            </a:r>
            <a:r>
              <a:rPr lang="ru-RU" sz="4000" b="1" i="1" dirty="0" smtClean="0">
                <a:solidFill>
                  <a:srgbClr val="C00000"/>
                </a:solidFill>
                <a:latin typeface="+mj-lt"/>
                <a:ea typeface="Batang" pitchFamily="18" charset="-127"/>
              </a:rPr>
              <a:t>                                          об исполнении бюджета Веселовского сельского поселения                                                  за </a:t>
            </a:r>
            <a:r>
              <a:rPr lang="ru-RU" sz="4000" b="1" i="1" dirty="0" smtClean="0">
                <a:solidFill>
                  <a:srgbClr val="C00000"/>
                </a:solidFill>
                <a:latin typeface="+mj-lt"/>
                <a:ea typeface="Batang" pitchFamily="18" charset="-127"/>
              </a:rPr>
              <a:t>2021 </a:t>
            </a:r>
            <a:r>
              <a:rPr lang="ru-RU" sz="4000" b="1" i="1" dirty="0" smtClean="0">
                <a:solidFill>
                  <a:srgbClr val="C00000"/>
                </a:solidFill>
                <a:latin typeface="+mj-lt"/>
                <a:ea typeface="Batang" pitchFamily="18" charset="-127"/>
              </a:rPr>
              <a:t>год</a:t>
            </a:r>
            <a:endParaRPr lang="ru-RU" sz="4000" b="1" i="1" dirty="0">
              <a:solidFill>
                <a:srgbClr val="C00000"/>
              </a:solidFill>
              <a:latin typeface="+mj-lt"/>
              <a:ea typeface="Batang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072074"/>
            <a:ext cx="8352928" cy="1143008"/>
          </a:xfrm>
          <a:solidFill>
            <a:srgbClr val="C00000"/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ru-RU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Подготовлен сектором экономики и финансов Администрации Веселовского сельского поселения</a:t>
            </a:r>
          </a:p>
          <a:p>
            <a:endParaRPr lang="ru-RU" sz="24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 smtClean="0"/>
              <a:t>Структура расходов бюджета Веселовского сельского поселения в </a:t>
            </a:r>
            <a:r>
              <a:rPr lang="ru-RU" sz="3200" b="1" dirty="0" smtClean="0"/>
              <a:t>2021 </a:t>
            </a:r>
            <a:r>
              <a:rPr lang="ru-RU" sz="3200" b="1" dirty="0" smtClean="0"/>
              <a:t>году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428736"/>
          <a:ext cx="8215370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ru-RU" sz="3200" b="1" dirty="0" smtClean="0"/>
              <a:t>Динамика расходов бюджета Веселовского сельского поселения , </a:t>
            </a:r>
            <a:r>
              <a:rPr lang="ru-RU" sz="3200" b="1" i="1" dirty="0" smtClean="0"/>
              <a:t>тыс.рублей</a:t>
            </a:r>
            <a:endParaRPr lang="ru-RU" sz="32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800" b="1" dirty="0" smtClean="0"/>
              <a:t>Динамика расходов бюджета Веселовского сельского  поселения на культуру, </a:t>
            </a:r>
            <a:r>
              <a:rPr lang="ru-RU" sz="2800" b="1" i="1" dirty="0" smtClean="0"/>
              <a:t>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b="1" i="1" dirty="0" smtClean="0"/>
              <a:t>Динамика расходов бюджета на реализацию муниципальных целевых программ, 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Доля муниципальных программ в общем объеме расходов, запланированных на реализацию муниципальных программ бюджета Веселовского сельского поселения в </a:t>
            </a: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году, тыс.рублей</a:t>
            </a:r>
            <a:endParaRPr lang="ru-RU" sz="2000" i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>Динамика доходов Веселовского сельского поселения, </a:t>
            </a:r>
            <a:r>
              <a:rPr lang="ru-RU" b="1" i="1" dirty="0" err="1" smtClean="0"/>
              <a:t>тыс.руб</a:t>
            </a:r>
            <a:endParaRPr lang="ru-RU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Динамика собственных доходов бюджета Веселовского сельского поселения, </a:t>
            </a:r>
            <a:r>
              <a:rPr lang="ru-RU" sz="2800" b="1" i="1" dirty="0" smtClean="0"/>
              <a:t>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Объем налоговых и неналоговых доходов Веселовского сельского поселения в </a:t>
            </a:r>
            <a:r>
              <a:rPr lang="ru-RU" sz="2800" b="1" dirty="0" smtClean="0"/>
              <a:t>2021 </a:t>
            </a:r>
            <a:r>
              <a:rPr lang="ru-RU" sz="2800" b="1" dirty="0" smtClean="0"/>
              <a:t>году составил </a:t>
            </a:r>
            <a:r>
              <a:rPr lang="ru-RU" sz="2800" b="1" i="1" dirty="0" smtClean="0"/>
              <a:t>1709,4 </a:t>
            </a:r>
            <a:r>
              <a:rPr lang="ru-RU" sz="2800" b="1" i="1" dirty="0" smtClean="0"/>
              <a:t>тыс. </a:t>
            </a:r>
            <a:r>
              <a:rPr lang="ru-RU" sz="2800" b="1" i="1" dirty="0" err="1" smtClean="0"/>
              <a:t>руб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428736"/>
          <a:ext cx="8286808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726172"/>
          </a:xfrm>
          <a:solidFill>
            <a:schemeClr val="tx2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ru-RU" b="1" i="1" dirty="0" smtClean="0"/>
              <a:t>Объем налоговых и неналоговых доходов  в </a:t>
            </a:r>
            <a:r>
              <a:rPr lang="ru-RU" b="1" i="1" dirty="0" smtClean="0"/>
              <a:t>2021 </a:t>
            </a:r>
            <a:r>
              <a:rPr lang="ru-RU" b="1" i="1" dirty="0" smtClean="0"/>
              <a:t>году составил     </a:t>
            </a:r>
            <a:r>
              <a:rPr lang="ru-RU" b="1" i="1" dirty="0" smtClean="0"/>
              <a:t>1709,4 </a:t>
            </a:r>
            <a:r>
              <a:rPr lang="ru-RU" b="1" i="1" dirty="0" smtClean="0"/>
              <a:t>тыс. рублей</a:t>
            </a:r>
            <a:endParaRPr lang="ru-RU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2000238"/>
          <a:ext cx="8320438" cy="496826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8320438"/>
              </a:tblGrid>
              <a:tr h="5080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Налоговые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доходы-1526,5тыс.рублей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 на доходы физических </a:t>
                      </a:r>
                      <a:r>
                        <a:rPr lang="ru-RU" dirty="0" smtClean="0"/>
                        <a:t>лиц-109,0тыс.рублей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Единый сельхоз налог </a:t>
                      </a:r>
                      <a:r>
                        <a:rPr lang="ru-RU" dirty="0" smtClean="0"/>
                        <a:t>-66,3 </a:t>
                      </a:r>
                      <a:r>
                        <a:rPr lang="ru-RU" dirty="0" smtClean="0"/>
                        <a:t>тыс.рублей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 на имущество физических лиц- </a:t>
                      </a:r>
                      <a:r>
                        <a:rPr lang="ru-RU" dirty="0" smtClean="0"/>
                        <a:t>212,6тыс.рублей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Земельный налог- </a:t>
                      </a:r>
                      <a:r>
                        <a:rPr lang="ru-RU" dirty="0" smtClean="0"/>
                        <a:t>1136,6 </a:t>
                      </a:r>
                      <a:r>
                        <a:rPr lang="ru-RU" dirty="0" smtClean="0"/>
                        <a:t>тыс.рублей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Государственная пошлина- </a:t>
                      </a:r>
                      <a:r>
                        <a:rPr lang="ru-RU" dirty="0" smtClean="0"/>
                        <a:t>2,0тыс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рублей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Неналоговые </a:t>
                      </a:r>
                      <a:r>
                        <a:rPr lang="ru-RU" dirty="0" smtClean="0"/>
                        <a:t>доходы-182,9тыс.рублей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доходы от использования имущества, находящегося в государственной и муниципальной собственности </a:t>
                      </a:r>
                      <a:r>
                        <a:rPr lang="ru-RU" dirty="0" smtClean="0"/>
                        <a:t>-126,6 </a:t>
                      </a:r>
                      <a:r>
                        <a:rPr lang="ru-RU" dirty="0" smtClean="0"/>
                        <a:t>тыс. </a:t>
                      </a:r>
                      <a:r>
                        <a:rPr lang="ru-RU" dirty="0" err="1" smtClean="0"/>
                        <a:t>руб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 от продажи материальных и нематериальных активов </a:t>
                      </a:r>
                      <a:r>
                        <a:rPr lang="ru-RU" dirty="0" smtClean="0"/>
                        <a:t>-38,5 </a:t>
                      </a:r>
                      <a:r>
                        <a:rPr lang="ru-RU" dirty="0" smtClean="0"/>
                        <a:t>тыс. руб.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штрафы.санкции-17,8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тыс. руб.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Безвозмездные поступления в бюджет Веселовского сельского поселения, тыс. рублей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Динамика поступлений налога на доходы физических лиц в бюджет , тыс. рублей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Динамика поступлений  налога на имущество, </a:t>
            </a:r>
            <a:r>
              <a:rPr lang="ru-RU" i="1" dirty="0" smtClean="0"/>
              <a:t>тыс. рублей</a:t>
            </a:r>
            <a:endParaRPr lang="ru-RU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Динамика поступления налоговых и неналоговых  доходов, </a:t>
            </a:r>
            <a:r>
              <a:rPr lang="ru-RU" sz="2800" b="1" i="1" dirty="0" smtClean="0"/>
              <a:t>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24265</TotalTime>
  <Words>270</Words>
  <Application>Microsoft Office PowerPoint</Application>
  <PresentationFormat>Экран (4:3)</PresentationFormat>
  <Paragraphs>38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Информация                                          об исполнении бюджета Веселовского сельского поселения                                                  за 2021 год</vt:lpstr>
      <vt:lpstr>Динамика доходов Веселовского сельского поселения, тыс.руб</vt:lpstr>
      <vt:lpstr>Динамика собственных доходов бюджета Веселовского сельского поселения, тыс.рублей</vt:lpstr>
      <vt:lpstr>Объем налоговых и неналоговых доходов Веселовского сельского поселения в 2021 году составил 1709,4 тыс. руб</vt:lpstr>
      <vt:lpstr>Объем налоговых и неналоговых доходов  в 2021 году составил     1709,4 тыс. рублей</vt:lpstr>
      <vt:lpstr>Безвозмездные поступления в бюджет Веселовского сельского поселения, тыс. рублей</vt:lpstr>
      <vt:lpstr>Динамика поступлений налога на доходы физических лиц в бюджет , тыс. рублей</vt:lpstr>
      <vt:lpstr>Динамика поступлений  налога на имущество, тыс. рублей</vt:lpstr>
      <vt:lpstr>Динамика поступления налоговых и неналоговых  доходов, тыс.рублей</vt:lpstr>
      <vt:lpstr>Структура расходов бюджета Веселовского сельского поселения в 2021 году</vt:lpstr>
      <vt:lpstr>Динамика расходов бюджета Веселовского сельского поселения , тыс.рублей</vt:lpstr>
      <vt:lpstr>Динамика расходов бюджета Веселовского сельского  поселения на культуру, тыс.рублей</vt:lpstr>
      <vt:lpstr>Динамика расходов бюджета на реализацию муниципальных целевых программ, тыс.рублей</vt:lpstr>
      <vt:lpstr>Доля муниципальных программ в общем объеме расходов, запланированных на реализацию муниципальных программ бюджета Веселовского сельского поселения в 2021 году, тыс.рублей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Романовского сельского поселения на 2014-2016 год</dc:title>
  <dc:creator>1</dc:creator>
  <cp:lastModifiedBy>1</cp:lastModifiedBy>
  <cp:revision>134</cp:revision>
  <dcterms:created xsi:type="dcterms:W3CDTF">2014-05-16T12:09:48Z</dcterms:created>
  <dcterms:modified xsi:type="dcterms:W3CDTF">2022-05-25T12:16:15Z</dcterms:modified>
</cp:coreProperties>
</file>