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diagrams/data2.xml" ContentType="application/vnd.openxmlformats-officedocument.drawingml.diagramData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5"/>
  </p:notesMasterIdLst>
  <p:sldIdLst>
    <p:sldId id="256" r:id="rId2"/>
    <p:sldId id="285" r:id="rId3"/>
    <p:sldId id="257" r:id="rId4"/>
    <p:sldId id="289" r:id="rId5"/>
    <p:sldId id="296" r:id="rId6"/>
    <p:sldId id="297" r:id="rId7"/>
    <p:sldId id="269" r:id="rId8"/>
    <p:sldId id="271" r:id="rId9"/>
    <p:sldId id="298" r:id="rId10"/>
    <p:sldId id="299" r:id="rId11"/>
    <p:sldId id="300" r:id="rId12"/>
    <p:sldId id="301" r:id="rId13"/>
    <p:sldId id="29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73D82E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588" autoAdjust="0"/>
    <p:restoredTop sz="91511" autoAdjust="0"/>
  </p:normalViewPr>
  <p:slideViewPr>
    <p:cSldViewPr>
      <p:cViewPr varScale="1">
        <p:scale>
          <a:sx n="106" d="100"/>
          <a:sy n="106" d="100"/>
        </p:scale>
        <p:origin x="-11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95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6"/>
  <c:chart>
    <c:plotArea>
      <c:layout/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7790.5</c:v>
                </c:pt>
                <c:pt idx="1">
                  <c:v>6142.5</c:v>
                </c:pt>
                <c:pt idx="2">
                  <c:v>5676.5</c:v>
                </c:pt>
                <c:pt idx="3">
                  <c:v>5495.6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840-4926-AB41-6C9872BF63A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840-4926-AB41-6C9872BF63A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840-4926-AB41-6C9872BF63A2}"/>
            </c:ext>
          </c:extLst>
        </c:ser>
        <c:overlap val="100"/>
        <c:axId val="129852928"/>
        <c:axId val="129854464"/>
      </c:barChart>
      <c:catAx>
        <c:axId val="129852928"/>
        <c:scaling>
          <c:orientation val="minMax"/>
        </c:scaling>
        <c:axPos val="b"/>
        <c:numFmt formatCode="General" sourceLinked="1"/>
        <c:tickLblPos val="nextTo"/>
        <c:crossAx val="129854464"/>
        <c:crosses val="autoZero"/>
        <c:auto val="1"/>
        <c:lblAlgn val="ctr"/>
        <c:lblOffset val="100"/>
      </c:catAx>
      <c:valAx>
        <c:axId val="129854464"/>
        <c:scaling>
          <c:orientation val="minMax"/>
        </c:scaling>
        <c:axPos val="l"/>
        <c:majorGridlines/>
        <c:numFmt formatCode="General" sourceLinked="1"/>
        <c:tickLblPos val="nextTo"/>
        <c:crossAx val="12985292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6"/>
  <c:chart>
    <c:title>
      <c:tx>
        <c:rich>
          <a:bodyPr/>
          <a:lstStyle/>
          <a:p>
            <a:pPr>
              <a:defRPr/>
            </a:pPr>
            <a:r>
              <a:rPr lang="ru-RU"/>
              <a:t>Тыс.руб.</a:t>
            </a:r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6"/>
          <c:dLbls>
            <c:spPr>
              <a:noFill/>
              <a:ln>
                <a:noFill/>
              </a:ln>
              <a:effectLst/>
            </c:spPr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НДФЛ</c:v>
                </c:pt>
                <c:pt idx="1">
                  <c:v>государственная пошлина</c:v>
                </c:pt>
                <c:pt idx="2">
                  <c:v>Налог на имущество физ.лиц.</c:v>
                </c:pt>
                <c:pt idx="3">
                  <c:v>Земельный налог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151.19999999999999</c:v>
                </c:pt>
                <c:pt idx="1">
                  <c:v>2.7</c:v>
                </c:pt>
                <c:pt idx="2">
                  <c:v>144</c:v>
                </c:pt>
                <c:pt idx="3">
                  <c:v>844.4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7BC2-4568-9B67-C549E1C1CEF8}"/>
            </c:ext>
          </c:extLst>
        </c:ser>
        <c:firstSliceAng val="0"/>
      </c:pieChart>
    </c:plotArea>
    <c:legend>
      <c:legendPos val="r"/>
      <c:layout>
        <c:manualLayout>
          <c:xMode val="edge"/>
          <c:yMode val="edge"/>
          <c:x val="0.64111821987416762"/>
          <c:y val="0"/>
          <c:w val="0.30676775856322475"/>
          <c:h val="0.50599815982887664"/>
        </c:manualLayout>
      </c:layout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6"/>
  <c:chart>
    <c:title>
      <c:tx>
        <c:rich>
          <a:bodyPr/>
          <a:lstStyle/>
          <a:p>
            <a:pPr>
              <a:defRPr/>
            </a:pPr>
            <a:r>
              <a:rPr lang="ru-RU"/>
              <a:t>Тыс.руб.</a:t>
            </a:r>
          </a:p>
        </c:rich>
      </c:tx>
      <c:layout/>
    </c:title>
    <c:view3D>
      <c:rotX val="75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экономика</c:v>
                </c:pt>
                <c:pt idx="3">
                  <c:v>Жилищно- коммунальное хозяйство</c:v>
                </c:pt>
                <c:pt idx="4">
                  <c:v>национальная безопасность и правоохранительная деятельность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Физическая культура и спорт</c:v>
                </c:pt>
                <c:pt idx="8">
                  <c:v>Социальная политика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5581.2</c:v>
                </c:pt>
                <c:pt idx="1">
                  <c:v>109.7</c:v>
                </c:pt>
                <c:pt idx="2">
                  <c:v>86.9</c:v>
                </c:pt>
                <c:pt idx="3">
                  <c:v>20</c:v>
                </c:pt>
                <c:pt idx="4">
                  <c:v>0</c:v>
                </c:pt>
                <c:pt idx="5">
                  <c:v>0</c:v>
                </c:pt>
                <c:pt idx="6">
                  <c:v>324.7</c:v>
                </c:pt>
                <c:pt idx="7">
                  <c:v>0</c:v>
                </c:pt>
                <c:pt idx="8">
                  <c:v>20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F70-4731-922A-FD5561707FDF}"/>
            </c:ext>
          </c:extLst>
        </c:ser>
      </c:pie3DChart>
    </c:plotArea>
    <c:legend>
      <c:legendPos val="r"/>
      <c:layout>
        <c:manualLayout>
          <c:xMode val="edge"/>
          <c:yMode val="edge"/>
          <c:x val="0.69531860600758288"/>
          <c:y val="0.20916609349214751"/>
          <c:w val="0.29432645572081267"/>
          <c:h val="0.58621138510266979"/>
        </c:manualLayout>
      </c:layout>
    </c:legend>
    <c:plotVisOnly val="1"/>
    <c:dispBlanksAs val="zero"/>
  </c:chart>
  <c:txPr>
    <a:bodyPr/>
    <a:lstStyle/>
    <a:p>
      <a:pPr>
        <a:defRPr sz="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Тыс. рублей</a:t>
            </a:r>
            <a:endParaRPr lang="ru-RU" dirty="0"/>
          </a:p>
        </c:rich>
      </c:tx>
      <c:layout/>
    </c:title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effectLst>
              <a:glow rad="139700">
                <a:schemeClr val="accent3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6"/>
              <c:layout>
                <c:manualLayout>
                  <c:x val="0"/>
                  <c:y val="-4.2090489913417406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228-46F6-9B71-D19A4E9C5C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Общегосударственные расходы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экономики</c:v>
                </c:pt>
                <c:pt idx="3">
                  <c:v>Жилищно-коммунальное хозяйство</c:v>
                </c:pt>
                <c:pt idx="4">
                  <c:v>национальная оборона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5581.2</c:v>
                </c:pt>
                <c:pt idx="1">
                  <c:v>4.2</c:v>
                </c:pt>
                <c:pt idx="2">
                  <c:v>86.9</c:v>
                </c:pt>
                <c:pt idx="3">
                  <c:v>20</c:v>
                </c:pt>
                <c:pt idx="4">
                  <c:v>109.7</c:v>
                </c:pt>
                <c:pt idx="5">
                  <c:v>0</c:v>
                </c:pt>
                <c:pt idx="6">
                  <c:v>324.7</c:v>
                </c:pt>
                <c:pt idx="7">
                  <c:v>20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228-46F6-9B71-D19A4E9C5CDD}"/>
            </c:ext>
          </c:extLst>
        </c:ser>
        <c:firstSliceAng val="0"/>
        <c:holeSize val="50"/>
      </c:doughnutChart>
      <c:spPr>
        <a:effectLst>
          <a:glow rad="139700">
            <a:schemeClr val="accent3">
              <a:satMod val="175000"/>
              <a:alpha val="40000"/>
            </a:schemeClr>
          </a:glow>
        </a:effectLst>
      </c:spPr>
    </c:plotArea>
    <c:legend>
      <c:legendPos val="r"/>
      <c:layout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zero"/>
  </c:chart>
  <c:spPr>
    <a:effectLst/>
  </c:spPr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Тыс. рублей</a:t>
            </a:r>
            <a:endParaRPr lang="ru-RU" dirty="0"/>
          </a:p>
        </c:rich>
      </c:tx>
      <c:layout/>
    </c:title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effectLst>
              <a:glow rad="139700">
                <a:schemeClr val="accent3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1"/>
              <c:layout>
                <c:manualLayout>
                  <c:x val="3.0864197530864218E-3"/>
                  <c:y val="4.4896522574311856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4D2-49B5-808A-5660F8A7B10A}"/>
                </c:ext>
              </c:extLst>
            </c:dLbl>
            <c:dLbl>
              <c:idx val="2"/>
              <c:layout>
                <c:manualLayout>
                  <c:x val="4.6296296296296328E-3"/>
                  <c:y val="-4.2090489913417406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4D2-49B5-808A-5660F8A7B10A}"/>
                </c:ext>
              </c:extLst>
            </c:dLbl>
            <c:dLbl>
              <c:idx val="6"/>
              <c:layout>
                <c:manualLayout>
                  <c:x val="0"/>
                  <c:y val="-4.2090489913417406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4D2-49B5-808A-5660F8A7B1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Общегосударственные расходы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экономики</c:v>
                </c:pt>
                <c:pt idx="3">
                  <c:v>Жилищно-коммунальное хозяйство</c:v>
                </c:pt>
                <c:pt idx="4">
                  <c:v>национальная оборона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4723</c:v>
                </c:pt>
                <c:pt idx="1">
                  <c:v>21.4</c:v>
                </c:pt>
                <c:pt idx="2">
                  <c:v>88.6</c:v>
                </c:pt>
                <c:pt idx="3">
                  <c:v>155.1</c:v>
                </c:pt>
                <c:pt idx="4">
                  <c:v>0</c:v>
                </c:pt>
                <c:pt idx="5">
                  <c:v>5</c:v>
                </c:pt>
                <c:pt idx="6">
                  <c:v>436.7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4D2-49B5-808A-5660F8A7B10A}"/>
            </c:ext>
          </c:extLst>
        </c:ser>
        <c:firstSliceAng val="0"/>
        <c:holeSize val="50"/>
      </c:doughnutChart>
      <c:spPr>
        <a:effectLst>
          <a:glow rad="139700">
            <a:schemeClr val="accent3">
              <a:satMod val="175000"/>
              <a:alpha val="40000"/>
            </a:schemeClr>
          </a:glow>
        </a:effectLst>
      </c:spPr>
    </c:plotArea>
    <c:legend>
      <c:legendPos val="r"/>
      <c:layout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C3CD5E-1BFA-4B5F-B179-9B376D07FA01}" type="doc">
      <dgm:prSet loTypeId="urn:microsoft.com/office/officeart/2005/8/layout/lProcess3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69488170-6264-4EF5-84F0-DA6812BE8636}">
      <dgm:prSet/>
      <dgm:spPr/>
      <dgm:t>
        <a:bodyPr/>
        <a:lstStyle/>
        <a:p>
          <a:pPr rtl="0"/>
          <a:r>
            <a:rPr lang="ru-RU" b="1" baseline="0" dirty="0" smtClean="0">
              <a:latin typeface="Cambria" pitchFamily="18" charset="0"/>
            </a:rPr>
            <a:t>Формирование </a:t>
          </a:r>
          <a:br>
            <a:rPr lang="ru-RU" b="1" baseline="0" dirty="0" smtClean="0">
              <a:latin typeface="Cambria" pitchFamily="18" charset="0"/>
            </a:rPr>
          </a:br>
          <a:r>
            <a:rPr lang="ru-RU" b="1" baseline="0" dirty="0" smtClean="0">
              <a:latin typeface="Cambria" pitchFamily="18" charset="0"/>
            </a:rPr>
            <a:t>проекта бюджета </a:t>
          </a:r>
          <a:br>
            <a:rPr lang="ru-RU" b="1" baseline="0" dirty="0" smtClean="0">
              <a:latin typeface="Cambria" pitchFamily="18" charset="0"/>
            </a:rPr>
          </a:br>
          <a:r>
            <a:rPr lang="ru-RU" b="1" baseline="0" dirty="0" smtClean="0">
              <a:latin typeface="Cambria" pitchFamily="18" charset="0"/>
            </a:rPr>
            <a:t>на 2023-2025 годы </a:t>
          </a:r>
          <a:br>
            <a:rPr lang="ru-RU" b="1" baseline="0" dirty="0" smtClean="0">
              <a:latin typeface="Cambria" pitchFamily="18" charset="0"/>
            </a:rPr>
          </a:br>
          <a:r>
            <a:rPr lang="ru-RU" b="1" baseline="0" dirty="0" smtClean="0">
              <a:latin typeface="Cambria" pitchFamily="18" charset="0"/>
            </a:rPr>
            <a:t>бюджетных отношений в Веселовском сельском поселении Дубовского района Ростовской области</a:t>
          </a:r>
          <a:r>
            <a:rPr lang="ru-RU" b="1" dirty="0" smtClean="0"/>
            <a:t/>
          </a:r>
          <a:br>
            <a:rPr lang="ru-RU" b="1" dirty="0" smtClean="0"/>
          </a:br>
          <a:endParaRPr lang="ru-RU" b="1" dirty="0"/>
        </a:p>
      </dgm:t>
    </dgm:pt>
    <dgm:pt modelId="{F82CF56D-D0B4-4EFD-80A4-A1B1D53E34CC}" type="parTrans" cxnId="{91F5545E-C106-4298-AD5A-C3AF43C74919}">
      <dgm:prSet/>
      <dgm:spPr/>
      <dgm:t>
        <a:bodyPr/>
        <a:lstStyle/>
        <a:p>
          <a:endParaRPr lang="ru-RU"/>
        </a:p>
      </dgm:t>
    </dgm:pt>
    <dgm:pt modelId="{3972E295-F585-4173-8C96-6AB4C5BD7BCA}" type="sibTrans" cxnId="{91F5545E-C106-4298-AD5A-C3AF43C74919}">
      <dgm:prSet/>
      <dgm:spPr/>
      <dgm:t>
        <a:bodyPr/>
        <a:lstStyle/>
        <a:p>
          <a:endParaRPr lang="ru-RU"/>
        </a:p>
      </dgm:t>
    </dgm:pt>
    <dgm:pt modelId="{FBE607C9-27EA-444D-BD86-D25830AE457D}" type="pres">
      <dgm:prSet presAssocID="{B3C3CD5E-1BFA-4B5F-B179-9B376D07FA01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111D0F94-A15F-44FF-894A-F6B3B0729F29}" type="pres">
      <dgm:prSet presAssocID="{69488170-6264-4EF5-84F0-DA6812BE8636}" presName="horFlow" presStyleCnt="0"/>
      <dgm:spPr/>
    </dgm:pt>
    <dgm:pt modelId="{5AAC8BCB-D6C5-4947-B161-C72E834E40E1}" type="pres">
      <dgm:prSet presAssocID="{69488170-6264-4EF5-84F0-DA6812BE8636}" presName="bigChev" presStyleLbl="node1" presStyleIdx="0" presStyleCnt="1" custScaleY="146508" custLinFactNeighborX="-2027" custLinFactNeighborY="-2708"/>
      <dgm:spPr/>
    </dgm:pt>
  </dgm:ptLst>
  <dgm:cxnLst>
    <dgm:cxn modelId="{91F5545E-C106-4298-AD5A-C3AF43C74919}" srcId="{B3C3CD5E-1BFA-4B5F-B179-9B376D07FA01}" destId="{69488170-6264-4EF5-84F0-DA6812BE8636}" srcOrd="0" destOrd="0" parTransId="{F82CF56D-D0B4-4EFD-80A4-A1B1D53E34CC}" sibTransId="{3972E295-F585-4173-8C96-6AB4C5BD7BCA}"/>
    <dgm:cxn modelId="{7349A481-D824-4643-918F-1534ED25BAB8}" type="presOf" srcId="{69488170-6264-4EF5-84F0-DA6812BE8636}" destId="{5AAC8BCB-D6C5-4947-B161-C72E834E40E1}" srcOrd="0" destOrd="0" presId="urn:microsoft.com/office/officeart/2005/8/layout/lProcess3"/>
    <dgm:cxn modelId="{CFC197AD-FB52-4046-B29F-D237420C1925}" type="presOf" srcId="{B3C3CD5E-1BFA-4B5F-B179-9B376D07FA01}" destId="{FBE607C9-27EA-444D-BD86-D25830AE457D}" srcOrd="0" destOrd="0" presId="urn:microsoft.com/office/officeart/2005/8/layout/lProcess3"/>
    <dgm:cxn modelId="{870302B0-44FC-46C4-9371-AFD16DF4D235}" type="presParOf" srcId="{FBE607C9-27EA-444D-BD86-D25830AE457D}" destId="{111D0F94-A15F-44FF-894A-F6B3B0729F29}" srcOrd="0" destOrd="0" presId="urn:microsoft.com/office/officeart/2005/8/layout/lProcess3"/>
    <dgm:cxn modelId="{B5009613-A56E-45D3-B938-ACDBEF278CB1}" type="presParOf" srcId="{111D0F94-A15F-44FF-894A-F6B3B0729F29}" destId="{5AAC8BCB-D6C5-4947-B161-C72E834E40E1}" srcOrd="0" destOrd="0" presId="urn:microsoft.com/office/officeart/2005/8/layout/lProcess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D6E540-69D0-4E4D-86F0-1A60EF0CF9B3}" type="doc">
      <dgm:prSet loTypeId="urn:microsoft.com/office/officeart/2005/8/layout/pyramid3" loCatId="pyramid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40C1D0D5-1640-4F25-A117-7F5DB971B261}">
      <dgm:prSet phldrT="[Текст]" custT="1"/>
      <dgm:spPr/>
      <dgm:t>
        <a:bodyPr/>
        <a:lstStyle/>
        <a:p>
          <a:r>
            <a:rPr lang="ru-RU" sz="1600" dirty="0" smtClean="0"/>
            <a:t>Культура, кинематография </a:t>
          </a:r>
          <a:r>
            <a:rPr lang="ru-RU" sz="1600" dirty="0" smtClean="0"/>
            <a:t>5,8%</a:t>
          </a:r>
          <a:endParaRPr lang="ru-RU" sz="1600" dirty="0"/>
        </a:p>
      </dgm:t>
    </dgm:pt>
    <dgm:pt modelId="{311B9D63-16B7-42FC-B317-5C56F549F421}" type="parTrans" cxnId="{746AAB93-8B64-4146-9385-EC0B41E62DE4}">
      <dgm:prSet/>
      <dgm:spPr/>
      <dgm:t>
        <a:bodyPr/>
        <a:lstStyle/>
        <a:p>
          <a:endParaRPr lang="ru-RU"/>
        </a:p>
      </dgm:t>
    </dgm:pt>
    <dgm:pt modelId="{5C0CD5D4-8582-4029-9226-56DEAC5D7B33}" type="sibTrans" cxnId="{746AAB93-8B64-4146-9385-EC0B41E62DE4}">
      <dgm:prSet/>
      <dgm:spPr/>
      <dgm:t>
        <a:bodyPr/>
        <a:lstStyle/>
        <a:p>
          <a:endParaRPr lang="ru-RU"/>
        </a:p>
      </dgm:t>
    </dgm:pt>
    <dgm:pt modelId="{2CF7D613-BDB8-49AF-A003-6249B9379510}">
      <dgm:prSet custT="1"/>
      <dgm:spPr/>
      <dgm:t>
        <a:bodyPr/>
        <a:lstStyle/>
        <a:p>
          <a:r>
            <a:rPr lang="ru-RU" sz="1600" dirty="0" smtClean="0"/>
            <a:t>Национальная экономика 1,4%</a:t>
          </a:r>
          <a:endParaRPr lang="ru-RU" sz="1600" dirty="0"/>
        </a:p>
      </dgm:t>
    </dgm:pt>
    <dgm:pt modelId="{7CBDB8CA-D437-4859-9EFC-C6183CD01118}" type="parTrans" cxnId="{1C2E55E4-FD87-4BF0-AFD5-D20BB4F7A38C}">
      <dgm:prSet/>
      <dgm:spPr/>
      <dgm:t>
        <a:bodyPr/>
        <a:lstStyle/>
        <a:p>
          <a:endParaRPr lang="ru-RU"/>
        </a:p>
      </dgm:t>
    </dgm:pt>
    <dgm:pt modelId="{5DC492C5-5A79-462E-9B73-28B1FCE531D1}" type="sibTrans" cxnId="{1C2E55E4-FD87-4BF0-AFD5-D20BB4F7A38C}">
      <dgm:prSet/>
      <dgm:spPr/>
      <dgm:t>
        <a:bodyPr/>
        <a:lstStyle/>
        <a:p>
          <a:endParaRPr lang="ru-RU"/>
        </a:p>
      </dgm:t>
    </dgm:pt>
    <dgm:pt modelId="{9DDA30F1-98D2-4359-B233-ABBA2E88C44C}">
      <dgm:prSet custT="1"/>
      <dgm:spPr/>
      <dgm:t>
        <a:bodyPr/>
        <a:lstStyle/>
        <a:p>
          <a:r>
            <a:rPr lang="ru-RU" sz="1950" dirty="0" smtClean="0"/>
            <a:t>Общегосударственные вопросы </a:t>
          </a:r>
          <a:r>
            <a:rPr lang="ru-RU" sz="1950" dirty="0" smtClean="0"/>
            <a:t>90,9%</a:t>
          </a:r>
          <a:endParaRPr lang="ru-RU" sz="1950" dirty="0" smtClean="0"/>
        </a:p>
      </dgm:t>
    </dgm:pt>
    <dgm:pt modelId="{3D812AB3-26FA-408B-B84B-A6204B00F6D7}" type="parTrans" cxnId="{E387B106-4DF2-4FAB-B3B0-DCE594CA97C3}">
      <dgm:prSet/>
      <dgm:spPr/>
      <dgm:t>
        <a:bodyPr/>
        <a:lstStyle/>
        <a:p>
          <a:endParaRPr lang="ru-RU"/>
        </a:p>
      </dgm:t>
    </dgm:pt>
    <dgm:pt modelId="{530B28E1-A389-4506-9476-A9433088228C}" type="sibTrans" cxnId="{E387B106-4DF2-4FAB-B3B0-DCE594CA97C3}">
      <dgm:prSet/>
      <dgm:spPr/>
      <dgm:t>
        <a:bodyPr/>
        <a:lstStyle/>
        <a:p>
          <a:endParaRPr lang="ru-RU"/>
        </a:p>
      </dgm:t>
    </dgm:pt>
    <dgm:pt modelId="{712C064F-A370-42AB-9EFF-4B824EEF4C61}">
      <dgm:prSet custT="1"/>
      <dgm:spPr/>
      <dgm:t>
        <a:bodyPr/>
        <a:lstStyle/>
        <a:p>
          <a:r>
            <a:rPr lang="ru-RU" sz="1600" dirty="0" smtClean="0"/>
            <a:t>Социальная политика 0,3%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80D8EC75-BACA-41E1-A54D-C2AE644819FB}" type="sibTrans" cxnId="{4B86D60F-3D1E-4E1F-A2F3-2EE1F5E1CBA3}">
      <dgm:prSet/>
      <dgm:spPr/>
      <dgm:t>
        <a:bodyPr/>
        <a:lstStyle/>
        <a:p>
          <a:endParaRPr lang="ru-RU"/>
        </a:p>
      </dgm:t>
    </dgm:pt>
    <dgm:pt modelId="{18C1983D-0874-448F-8426-25671484AA2F}" type="parTrans" cxnId="{4B86D60F-3D1E-4E1F-A2F3-2EE1F5E1CBA3}">
      <dgm:prSet/>
      <dgm:spPr/>
      <dgm:t>
        <a:bodyPr/>
        <a:lstStyle/>
        <a:p>
          <a:endParaRPr lang="ru-RU"/>
        </a:p>
      </dgm:t>
    </dgm:pt>
    <dgm:pt modelId="{F50B3DFB-348A-49C9-B544-3EF5C33D9CBF}">
      <dgm:prSet custT="1"/>
      <dgm:spPr/>
      <dgm:t>
        <a:bodyPr/>
        <a:lstStyle/>
        <a:p>
          <a:r>
            <a:rPr lang="ru-RU" sz="1100" dirty="0" smtClean="0"/>
            <a:t>%</a:t>
          </a:r>
          <a:endParaRPr lang="ru-RU" sz="1100" dirty="0"/>
        </a:p>
      </dgm:t>
    </dgm:pt>
    <dgm:pt modelId="{64EBA4BA-5811-4F52-A711-94134FE5CDBB}" type="parTrans" cxnId="{F4669402-AD08-4C24-88FA-B7AC83F20B20}">
      <dgm:prSet/>
      <dgm:spPr/>
      <dgm:t>
        <a:bodyPr/>
        <a:lstStyle/>
        <a:p>
          <a:endParaRPr lang="ru-RU"/>
        </a:p>
      </dgm:t>
    </dgm:pt>
    <dgm:pt modelId="{1C16F913-06AC-475D-AD0E-81B301513390}" type="sibTrans" cxnId="{F4669402-AD08-4C24-88FA-B7AC83F20B20}">
      <dgm:prSet/>
      <dgm:spPr/>
      <dgm:t>
        <a:bodyPr/>
        <a:lstStyle/>
        <a:p>
          <a:endParaRPr lang="ru-RU"/>
        </a:p>
      </dgm:t>
    </dgm:pt>
    <dgm:pt modelId="{4D1116A6-668E-45D4-A216-B7E4458FBE93}">
      <dgm:prSet phldrT="[Текст]" custT="1"/>
      <dgm:spPr/>
      <dgm:t>
        <a:bodyPr/>
        <a:lstStyle/>
        <a:p>
          <a:r>
            <a:rPr lang="ru-RU" sz="1600" dirty="0" smtClean="0"/>
            <a:t>Национальная оборона 1,8 </a:t>
          </a:r>
          <a:r>
            <a:rPr lang="ru-RU" sz="1600" dirty="0" smtClean="0"/>
            <a:t>%</a:t>
          </a:r>
          <a:endParaRPr lang="ru-RU" dirty="0"/>
        </a:p>
      </dgm:t>
    </dgm:pt>
    <dgm:pt modelId="{3FB9EC71-00C4-4214-9DD9-7918AE88D35E}" type="parTrans" cxnId="{C55647BE-73B1-43BA-A6B4-ADD8E635FF69}">
      <dgm:prSet/>
      <dgm:spPr/>
      <dgm:t>
        <a:bodyPr/>
        <a:lstStyle/>
        <a:p>
          <a:endParaRPr lang="ru-RU"/>
        </a:p>
      </dgm:t>
    </dgm:pt>
    <dgm:pt modelId="{13B467E2-0AE8-4B65-AAA3-4F2B1AED1C68}" type="sibTrans" cxnId="{C55647BE-73B1-43BA-A6B4-ADD8E635FF69}">
      <dgm:prSet/>
      <dgm:spPr/>
      <dgm:t>
        <a:bodyPr/>
        <a:lstStyle/>
        <a:p>
          <a:endParaRPr lang="ru-RU"/>
        </a:p>
      </dgm:t>
    </dgm:pt>
    <dgm:pt modelId="{0F8CF0D2-52F8-43A6-99C6-FC6D771B8BBB}">
      <dgm:prSet custT="1"/>
      <dgm:spPr/>
      <dgm:t>
        <a:bodyPr/>
        <a:lstStyle/>
        <a:p>
          <a:r>
            <a:rPr lang="ru-RU" sz="1600" dirty="0" smtClean="0"/>
            <a:t>Жилищно-коммуналн0,3%</a:t>
          </a:r>
          <a:endParaRPr lang="ru-RU" sz="1600" dirty="0" smtClean="0"/>
        </a:p>
      </dgm:t>
    </dgm:pt>
    <dgm:pt modelId="{4507A91D-9694-4F9B-A7D1-C1DE0D5F0520}" type="parTrans" cxnId="{ABE74D89-F493-46A2-8519-38FCE8B8F884}">
      <dgm:prSet/>
      <dgm:spPr/>
      <dgm:t>
        <a:bodyPr/>
        <a:lstStyle/>
        <a:p>
          <a:endParaRPr lang="ru-RU"/>
        </a:p>
      </dgm:t>
    </dgm:pt>
    <dgm:pt modelId="{98F3D190-326E-4061-B420-BD22B4C4A6F5}" type="sibTrans" cxnId="{ABE74D89-F493-46A2-8519-38FCE8B8F884}">
      <dgm:prSet/>
      <dgm:spPr/>
      <dgm:t>
        <a:bodyPr/>
        <a:lstStyle/>
        <a:p>
          <a:endParaRPr lang="ru-RU"/>
        </a:p>
      </dgm:t>
    </dgm:pt>
    <dgm:pt modelId="{0CCD8F41-11DE-47AF-858C-1342650EFD02}" type="pres">
      <dgm:prSet presAssocID="{CDD6E540-69D0-4E4D-86F0-1A60EF0CF9B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5465DD3-C579-4B32-96B0-9C5D9386643C}" type="pres">
      <dgm:prSet presAssocID="{9DDA30F1-98D2-4359-B233-ABBA2E88C44C}" presName="Name8" presStyleCnt="0"/>
      <dgm:spPr/>
    </dgm:pt>
    <dgm:pt modelId="{C2406979-E8BA-4465-BC71-FB33630DD0D4}" type="pres">
      <dgm:prSet presAssocID="{9DDA30F1-98D2-4359-B233-ABBA2E88C44C}" presName="level" presStyleLbl="node1" presStyleIdx="0" presStyleCnt="7" custScaleX="97850" custScaleY="60458" custLinFactNeighborX="-74" custLinFactNeighborY="-1000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DC07B5-392D-4441-8BCF-18EBAA6E5B01}" type="pres">
      <dgm:prSet presAssocID="{9DDA30F1-98D2-4359-B233-ABBA2E88C44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FDC7DB-3D7F-4652-BECE-2AFC36B232F5}" type="pres">
      <dgm:prSet presAssocID="{40C1D0D5-1640-4F25-A117-7F5DB971B261}" presName="Name8" presStyleCnt="0"/>
      <dgm:spPr/>
    </dgm:pt>
    <dgm:pt modelId="{EEE9C29A-2F30-460D-9437-364B33B69BB3}" type="pres">
      <dgm:prSet presAssocID="{40C1D0D5-1640-4F25-A117-7F5DB971B261}" presName="level" presStyleLbl="node1" presStyleIdx="1" presStyleCnt="7" custScaleX="98750" custScaleY="71160" custLinFactNeighborX="-20" custLinFactNeighborY="845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194AA5-5CF3-4DD3-B8F7-8A65BDCAD272}" type="pres">
      <dgm:prSet presAssocID="{40C1D0D5-1640-4F25-A117-7F5DB971B26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3C3365-06AD-452C-9A39-5EDE99F23F35}" type="pres">
      <dgm:prSet presAssocID="{4D1116A6-668E-45D4-A216-B7E4458FBE93}" presName="Name8" presStyleCnt="0"/>
      <dgm:spPr/>
    </dgm:pt>
    <dgm:pt modelId="{51AB90DC-7651-4E8A-BFD5-1610676F07B8}" type="pres">
      <dgm:prSet presAssocID="{4D1116A6-668E-45D4-A216-B7E4458FBE93}" presName="level" presStyleLbl="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1C330D-1BB0-46CA-B5DE-5DE311560163}" type="pres">
      <dgm:prSet presAssocID="{4D1116A6-668E-45D4-A216-B7E4458FBE9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4DED99-355A-4C9E-A8C7-EC86D4748F88}" type="pres">
      <dgm:prSet presAssocID="{2CF7D613-BDB8-49AF-A003-6249B9379510}" presName="Name8" presStyleCnt="0"/>
      <dgm:spPr/>
    </dgm:pt>
    <dgm:pt modelId="{FBB40A3D-76FC-4A55-B0DF-1B6D00AE845B}" type="pres">
      <dgm:prSet presAssocID="{2CF7D613-BDB8-49AF-A003-6249B9379510}" presName="level" presStyleLbl="node1" presStyleIdx="3" presStyleCnt="7" custScaleY="6008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7DEA8B-6382-464F-A83D-7771ADC20407}" type="pres">
      <dgm:prSet presAssocID="{2CF7D613-BDB8-49AF-A003-6249B937951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AB150C-EFA9-43E6-A7D3-49B9CF1F733B}" type="pres">
      <dgm:prSet presAssocID="{0F8CF0D2-52F8-43A6-99C6-FC6D771B8BBB}" presName="Name8" presStyleCnt="0"/>
      <dgm:spPr/>
    </dgm:pt>
    <dgm:pt modelId="{A0035297-718F-4E38-97D0-3A432A08B70C}" type="pres">
      <dgm:prSet presAssocID="{0F8CF0D2-52F8-43A6-99C6-FC6D771B8BBB}" presName="level" presStyleLbl="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7BA6BD-BA69-4CC9-8E71-5D3F2054E25B}" type="pres">
      <dgm:prSet presAssocID="{0F8CF0D2-52F8-43A6-99C6-FC6D771B8BB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DD7B89-1A84-474C-8BCF-8A43DF5DBEEA}" type="pres">
      <dgm:prSet presAssocID="{712C064F-A370-42AB-9EFF-4B824EEF4C61}" presName="Name8" presStyleCnt="0"/>
      <dgm:spPr/>
    </dgm:pt>
    <dgm:pt modelId="{78A9B915-B95D-429F-A438-B5E3D8E99534}" type="pres">
      <dgm:prSet presAssocID="{712C064F-A370-42AB-9EFF-4B824EEF4C61}" presName="level" presStyleLbl="node1" presStyleIdx="5" presStyleCnt="7" custScaleX="95919" custScaleY="129490" custLinFactNeighborX="5298" custLinFactNeighborY="2829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051E14-EAAD-4D86-8DB9-A55FCE39F5F7}" type="pres">
      <dgm:prSet presAssocID="{712C064F-A370-42AB-9EFF-4B824EEF4C6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37C2AC-F8C4-4A41-8AA5-40BB918B303C}" type="pres">
      <dgm:prSet presAssocID="{F50B3DFB-348A-49C9-B544-3EF5C33D9CBF}" presName="Name8" presStyleCnt="0"/>
      <dgm:spPr/>
    </dgm:pt>
    <dgm:pt modelId="{B73A4EF0-20AD-47E5-BC68-BC13A9D700DF}" type="pres">
      <dgm:prSet presAssocID="{F50B3DFB-348A-49C9-B544-3EF5C33D9CBF}" presName="level" presStyleLbl="node1" presStyleIdx="6" presStyleCnt="7" custFlipVert="1" custScaleX="15512" custScaleY="20649" custLinFactNeighborX="18872" custLinFactNeighborY="-3282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7F9DDE-9416-4765-B1EA-E9CC7EFD4906}" type="pres">
      <dgm:prSet presAssocID="{F50B3DFB-348A-49C9-B544-3EF5C33D9CB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387B106-4DF2-4FAB-B3B0-DCE594CA97C3}" srcId="{CDD6E540-69D0-4E4D-86F0-1A60EF0CF9B3}" destId="{9DDA30F1-98D2-4359-B233-ABBA2E88C44C}" srcOrd="0" destOrd="0" parTransId="{3D812AB3-26FA-408B-B84B-A6204B00F6D7}" sibTransId="{530B28E1-A389-4506-9476-A9433088228C}"/>
    <dgm:cxn modelId="{906F601F-4302-4078-BAFD-B4E0B5761966}" type="presOf" srcId="{712C064F-A370-42AB-9EFF-4B824EEF4C61}" destId="{AE051E14-EAAD-4D86-8DB9-A55FCE39F5F7}" srcOrd="1" destOrd="0" presId="urn:microsoft.com/office/officeart/2005/8/layout/pyramid3"/>
    <dgm:cxn modelId="{E5E5C3D4-5949-4864-B74E-887C551ED0AE}" type="presOf" srcId="{4D1116A6-668E-45D4-A216-B7E4458FBE93}" destId="{51AB90DC-7651-4E8A-BFD5-1610676F07B8}" srcOrd="0" destOrd="0" presId="urn:microsoft.com/office/officeart/2005/8/layout/pyramid3"/>
    <dgm:cxn modelId="{0C7425B3-9F21-4CA7-A909-3FE21800F21F}" type="presOf" srcId="{9DDA30F1-98D2-4359-B233-ABBA2E88C44C}" destId="{C2406979-E8BA-4465-BC71-FB33630DD0D4}" srcOrd="0" destOrd="0" presId="urn:microsoft.com/office/officeart/2005/8/layout/pyramid3"/>
    <dgm:cxn modelId="{1C2E55E4-FD87-4BF0-AFD5-D20BB4F7A38C}" srcId="{CDD6E540-69D0-4E4D-86F0-1A60EF0CF9B3}" destId="{2CF7D613-BDB8-49AF-A003-6249B9379510}" srcOrd="3" destOrd="0" parTransId="{7CBDB8CA-D437-4859-9EFC-C6183CD01118}" sibTransId="{5DC492C5-5A79-462E-9B73-28B1FCE531D1}"/>
    <dgm:cxn modelId="{C55647BE-73B1-43BA-A6B4-ADD8E635FF69}" srcId="{CDD6E540-69D0-4E4D-86F0-1A60EF0CF9B3}" destId="{4D1116A6-668E-45D4-A216-B7E4458FBE93}" srcOrd="2" destOrd="0" parTransId="{3FB9EC71-00C4-4214-9DD9-7918AE88D35E}" sibTransId="{13B467E2-0AE8-4B65-AAA3-4F2B1AED1C68}"/>
    <dgm:cxn modelId="{CE8D9AAA-E0A7-46CC-A5BE-7CFCB5EA0430}" type="presOf" srcId="{F50B3DFB-348A-49C9-B544-3EF5C33D9CBF}" destId="{B73A4EF0-20AD-47E5-BC68-BC13A9D700DF}" srcOrd="0" destOrd="0" presId="urn:microsoft.com/office/officeart/2005/8/layout/pyramid3"/>
    <dgm:cxn modelId="{56F095A3-9E2E-4326-8895-0A00DD3FD1CE}" type="presOf" srcId="{2CF7D613-BDB8-49AF-A003-6249B9379510}" destId="{D57DEA8B-6382-464F-A83D-7771ADC20407}" srcOrd="1" destOrd="0" presId="urn:microsoft.com/office/officeart/2005/8/layout/pyramid3"/>
    <dgm:cxn modelId="{02E30385-1BD2-4E5F-9A7B-112B00695408}" type="presOf" srcId="{40C1D0D5-1640-4F25-A117-7F5DB971B261}" destId="{C3194AA5-5CF3-4DD3-B8F7-8A65BDCAD272}" srcOrd="1" destOrd="0" presId="urn:microsoft.com/office/officeart/2005/8/layout/pyramid3"/>
    <dgm:cxn modelId="{F4669402-AD08-4C24-88FA-B7AC83F20B20}" srcId="{CDD6E540-69D0-4E4D-86F0-1A60EF0CF9B3}" destId="{F50B3DFB-348A-49C9-B544-3EF5C33D9CBF}" srcOrd="6" destOrd="0" parTransId="{64EBA4BA-5811-4F52-A711-94134FE5CDBB}" sibTransId="{1C16F913-06AC-475D-AD0E-81B301513390}"/>
    <dgm:cxn modelId="{613285E4-4DEA-458A-9EF5-959E57E3B450}" type="presOf" srcId="{F50B3DFB-348A-49C9-B544-3EF5C33D9CBF}" destId="{817F9DDE-9416-4765-B1EA-E9CC7EFD4906}" srcOrd="1" destOrd="0" presId="urn:microsoft.com/office/officeart/2005/8/layout/pyramid3"/>
    <dgm:cxn modelId="{1479BD15-6C4F-4F00-9810-37D9EE0FB07E}" type="presOf" srcId="{0F8CF0D2-52F8-43A6-99C6-FC6D771B8BBB}" destId="{987BA6BD-BA69-4CC9-8E71-5D3F2054E25B}" srcOrd="1" destOrd="0" presId="urn:microsoft.com/office/officeart/2005/8/layout/pyramid3"/>
    <dgm:cxn modelId="{4B86D60F-3D1E-4E1F-A2F3-2EE1F5E1CBA3}" srcId="{CDD6E540-69D0-4E4D-86F0-1A60EF0CF9B3}" destId="{712C064F-A370-42AB-9EFF-4B824EEF4C61}" srcOrd="5" destOrd="0" parTransId="{18C1983D-0874-448F-8426-25671484AA2F}" sibTransId="{80D8EC75-BACA-41E1-A54D-C2AE644819FB}"/>
    <dgm:cxn modelId="{EB636D84-9995-49D9-83EF-A50995D59EBA}" type="presOf" srcId="{0F8CF0D2-52F8-43A6-99C6-FC6D771B8BBB}" destId="{A0035297-718F-4E38-97D0-3A432A08B70C}" srcOrd="0" destOrd="0" presId="urn:microsoft.com/office/officeart/2005/8/layout/pyramid3"/>
    <dgm:cxn modelId="{A27985C3-14EB-4D9D-BDA9-1F735A4D1A10}" type="presOf" srcId="{CDD6E540-69D0-4E4D-86F0-1A60EF0CF9B3}" destId="{0CCD8F41-11DE-47AF-858C-1342650EFD02}" srcOrd="0" destOrd="0" presId="urn:microsoft.com/office/officeart/2005/8/layout/pyramid3"/>
    <dgm:cxn modelId="{76DF302B-47E7-45EA-9528-34D641C82C7C}" type="presOf" srcId="{40C1D0D5-1640-4F25-A117-7F5DB971B261}" destId="{EEE9C29A-2F30-460D-9437-364B33B69BB3}" srcOrd="0" destOrd="0" presId="urn:microsoft.com/office/officeart/2005/8/layout/pyramid3"/>
    <dgm:cxn modelId="{74B135F2-367B-474F-AAE4-3AD9332A50F4}" type="presOf" srcId="{2CF7D613-BDB8-49AF-A003-6249B9379510}" destId="{FBB40A3D-76FC-4A55-B0DF-1B6D00AE845B}" srcOrd="0" destOrd="0" presId="urn:microsoft.com/office/officeart/2005/8/layout/pyramid3"/>
    <dgm:cxn modelId="{746AAB93-8B64-4146-9385-EC0B41E62DE4}" srcId="{CDD6E540-69D0-4E4D-86F0-1A60EF0CF9B3}" destId="{40C1D0D5-1640-4F25-A117-7F5DB971B261}" srcOrd="1" destOrd="0" parTransId="{311B9D63-16B7-42FC-B317-5C56F549F421}" sibTransId="{5C0CD5D4-8582-4029-9226-56DEAC5D7B33}"/>
    <dgm:cxn modelId="{8E6C73CE-6F86-44A7-A3AE-02F979A63AA8}" type="presOf" srcId="{4D1116A6-668E-45D4-A216-B7E4458FBE93}" destId="{8D1C330D-1BB0-46CA-B5DE-5DE311560163}" srcOrd="1" destOrd="0" presId="urn:microsoft.com/office/officeart/2005/8/layout/pyramid3"/>
    <dgm:cxn modelId="{38CB1463-F2D5-4E80-96A9-D7E274786123}" type="presOf" srcId="{9DDA30F1-98D2-4359-B233-ABBA2E88C44C}" destId="{CCDC07B5-392D-4441-8BCF-18EBAA6E5B01}" srcOrd="1" destOrd="0" presId="urn:microsoft.com/office/officeart/2005/8/layout/pyramid3"/>
    <dgm:cxn modelId="{714A4147-30C3-4500-A658-0A8A5661ED82}" type="presOf" srcId="{712C064F-A370-42AB-9EFF-4B824EEF4C61}" destId="{78A9B915-B95D-429F-A438-B5E3D8E99534}" srcOrd="0" destOrd="0" presId="urn:microsoft.com/office/officeart/2005/8/layout/pyramid3"/>
    <dgm:cxn modelId="{ABE74D89-F493-46A2-8519-38FCE8B8F884}" srcId="{CDD6E540-69D0-4E4D-86F0-1A60EF0CF9B3}" destId="{0F8CF0D2-52F8-43A6-99C6-FC6D771B8BBB}" srcOrd="4" destOrd="0" parTransId="{4507A91D-9694-4F9B-A7D1-C1DE0D5F0520}" sibTransId="{98F3D190-326E-4061-B420-BD22B4C4A6F5}"/>
    <dgm:cxn modelId="{8F02F5E1-0E83-4B96-9607-A4522F4874AA}" type="presParOf" srcId="{0CCD8F41-11DE-47AF-858C-1342650EFD02}" destId="{65465DD3-C579-4B32-96B0-9C5D9386643C}" srcOrd="0" destOrd="0" presId="urn:microsoft.com/office/officeart/2005/8/layout/pyramid3"/>
    <dgm:cxn modelId="{E5237030-AA50-4960-A596-C19C1686520C}" type="presParOf" srcId="{65465DD3-C579-4B32-96B0-9C5D9386643C}" destId="{C2406979-E8BA-4465-BC71-FB33630DD0D4}" srcOrd="0" destOrd="0" presId="urn:microsoft.com/office/officeart/2005/8/layout/pyramid3"/>
    <dgm:cxn modelId="{3A1F9F87-B9DC-451B-BDBB-59F3A2A1E773}" type="presParOf" srcId="{65465DD3-C579-4B32-96B0-9C5D9386643C}" destId="{CCDC07B5-392D-4441-8BCF-18EBAA6E5B01}" srcOrd="1" destOrd="0" presId="urn:microsoft.com/office/officeart/2005/8/layout/pyramid3"/>
    <dgm:cxn modelId="{828FC08A-8E02-4DCD-BC6C-87616390960D}" type="presParOf" srcId="{0CCD8F41-11DE-47AF-858C-1342650EFD02}" destId="{93FDC7DB-3D7F-4652-BECE-2AFC36B232F5}" srcOrd="1" destOrd="0" presId="urn:microsoft.com/office/officeart/2005/8/layout/pyramid3"/>
    <dgm:cxn modelId="{CCD96959-FD48-4654-989B-BFBF469163F7}" type="presParOf" srcId="{93FDC7DB-3D7F-4652-BECE-2AFC36B232F5}" destId="{EEE9C29A-2F30-460D-9437-364B33B69BB3}" srcOrd="0" destOrd="0" presId="urn:microsoft.com/office/officeart/2005/8/layout/pyramid3"/>
    <dgm:cxn modelId="{E358E6A2-1139-4DAE-9B3C-2930C923923E}" type="presParOf" srcId="{93FDC7DB-3D7F-4652-BECE-2AFC36B232F5}" destId="{C3194AA5-5CF3-4DD3-B8F7-8A65BDCAD272}" srcOrd="1" destOrd="0" presId="urn:microsoft.com/office/officeart/2005/8/layout/pyramid3"/>
    <dgm:cxn modelId="{B6C0F1AE-F370-41E7-99DE-2912F9E75443}" type="presParOf" srcId="{0CCD8F41-11DE-47AF-858C-1342650EFD02}" destId="{FE3C3365-06AD-452C-9A39-5EDE99F23F35}" srcOrd="2" destOrd="0" presId="urn:microsoft.com/office/officeart/2005/8/layout/pyramid3"/>
    <dgm:cxn modelId="{B2B9BCD6-66A8-4CF5-92AE-175D10D1B52A}" type="presParOf" srcId="{FE3C3365-06AD-452C-9A39-5EDE99F23F35}" destId="{51AB90DC-7651-4E8A-BFD5-1610676F07B8}" srcOrd="0" destOrd="0" presId="urn:microsoft.com/office/officeart/2005/8/layout/pyramid3"/>
    <dgm:cxn modelId="{ADD23296-EF76-42FA-8A2F-A3984F5FE443}" type="presParOf" srcId="{FE3C3365-06AD-452C-9A39-5EDE99F23F35}" destId="{8D1C330D-1BB0-46CA-B5DE-5DE311560163}" srcOrd="1" destOrd="0" presId="urn:microsoft.com/office/officeart/2005/8/layout/pyramid3"/>
    <dgm:cxn modelId="{8108294E-21D0-47FE-890F-39D7D99BE4C1}" type="presParOf" srcId="{0CCD8F41-11DE-47AF-858C-1342650EFD02}" destId="{184DED99-355A-4C9E-A8C7-EC86D4748F88}" srcOrd="3" destOrd="0" presId="urn:microsoft.com/office/officeart/2005/8/layout/pyramid3"/>
    <dgm:cxn modelId="{8ADB2D5A-E1CE-446F-BB6F-5D058CFB89A1}" type="presParOf" srcId="{184DED99-355A-4C9E-A8C7-EC86D4748F88}" destId="{FBB40A3D-76FC-4A55-B0DF-1B6D00AE845B}" srcOrd="0" destOrd="0" presId="urn:microsoft.com/office/officeart/2005/8/layout/pyramid3"/>
    <dgm:cxn modelId="{6DB2E840-3B51-4C62-A32D-DD1ABEA6BBAE}" type="presParOf" srcId="{184DED99-355A-4C9E-A8C7-EC86D4748F88}" destId="{D57DEA8B-6382-464F-A83D-7771ADC20407}" srcOrd="1" destOrd="0" presId="urn:microsoft.com/office/officeart/2005/8/layout/pyramid3"/>
    <dgm:cxn modelId="{B52A5D79-9349-4E02-8AEF-39E7CD6A0466}" type="presParOf" srcId="{0CCD8F41-11DE-47AF-858C-1342650EFD02}" destId="{44AB150C-EFA9-43E6-A7D3-49B9CF1F733B}" srcOrd="4" destOrd="0" presId="urn:microsoft.com/office/officeart/2005/8/layout/pyramid3"/>
    <dgm:cxn modelId="{449D2339-D036-476B-A456-C7B78832E729}" type="presParOf" srcId="{44AB150C-EFA9-43E6-A7D3-49B9CF1F733B}" destId="{A0035297-718F-4E38-97D0-3A432A08B70C}" srcOrd="0" destOrd="0" presId="urn:microsoft.com/office/officeart/2005/8/layout/pyramid3"/>
    <dgm:cxn modelId="{F543FA2D-9E2D-426A-90DA-8B78B125255B}" type="presParOf" srcId="{44AB150C-EFA9-43E6-A7D3-49B9CF1F733B}" destId="{987BA6BD-BA69-4CC9-8E71-5D3F2054E25B}" srcOrd="1" destOrd="0" presId="urn:microsoft.com/office/officeart/2005/8/layout/pyramid3"/>
    <dgm:cxn modelId="{3E130F5F-8150-4A37-AD44-60542DC5096E}" type="presParOf" srcId="{0CCD8F41-11DE-47AF-858C-1342650EFD02}" destId="{6CDD7B89-1A84-474C-8BCF-8A43DF5DBEEA}" srcOrd="5" destOrd="0" presId="urn:microsoft.com/office/officeart/2005/8/layout/pyramid3"/>
    <dgm:cxn modelId="{811F7162-34A5-4D4B-88AE-A876857BF61C}" type="presParOf" srcId="{6CDD7B89-1A84-474C-8BCF-8A43DF5DBEEA}" destId="{78A9B915-B95D-429F-A438-B5E3D8E99534}" srcOrd="0" destOrd="0" presId="urn:microsoft.com/office/officeart/2005/8/layout/pyramid3"/>
    <dgm:cxn modelId="{3C08FBFB-1A5A-4BBE-9511-C3B5DDEA2319}" type="presParOf" srcId="{6CDD7B89-1A84-474C-8BCF-8A43DF5DBEEA}" destId="{AE051E14-EAAD-4D86-8DB9-A55FCE39F5F7}" srcOrd="1" destOrd="0" presId="urn:microsoft.com/office/officeart/2005/8/layout/pyramid3"/>
    <dgm:cxn modelId="{BC74792D-6E46-46EC-AA99-F840222F6FA0}" type="presParOf" srcId="{0CCD8F41-11DE-47AF-858C-1342650EFD02}" destId="{3537C2AC-F8C4-4A41-8AA5-40BB918B303C}" srcOrd="6" destOrd="0" presId="urn:microsoft.com/office/officeart/2005/8/layout/pyramid3"/>
    <dgm:cxn modelId="{6F87FCAE-5031-45C6-A54A-6F9983A23A63}" type="presParOf" srcId="{3537C2AC-F8C4-4A41-8AA5-40BB918B303C}" destId="{B73A4EF0-20AD-47E5-BC68-BC13A9D700DF}" srcOrd="0" destOrd="0" presId="urn:microsoft.com/office/officeart/2005/8/layout/pyramid3"/>
    <dgm:cxn modelId="{31FF8A60-C99D-495E-8F8B-F3FBFCAA962F}" type="presParOf" srcId="{3537C2AC-F8C4-4A41-8AA5-40BB918B303C}" destId="{817F9DDE-9416-4765-B1EA-E9CC7EFD4906}" srcOrd="1" destOrd="0" presId="urn:microsoft.com/office/officeart/2005/8/layout/pyramid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2406979-E8BA-4465-BC71-FB33630DD0D4}">
      <dsp:nvSpPr>
        <dsp:cNvPr id="0" name=""/>
        <dsp:cNvSpPr/>
      </dsp:nvSpPr>
      <dsp:spPr>
        <a:xfrm rot="10800000">
          <a:off x="82378" y="0"/>
          <a:ext cx="8052663" cy="536116"/>
        </a:xfrm>
        <a:prstGeom prst="trapezoid">
          <a:avLst>
            <a:gd name="adj" fmla="val 80484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667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50" kern="1200" dirty="0" smtClean="0"/>
            <a:t>Общегосударственные вопросы 68,4%</a:t>
          </a:r>
        </a:p>
      </dsp:txBody>
      <dsp:txXfrm>
        <a:off x="1491594" y="0"/>
        <a:ext cx="5234231" cy="536116"/>
      </dsp:txXfrm>
    </dsp:sp>
    <dsp:sp modelId="{EEE9C29A-2F30-460D-9437-364B33B69BB3}">
      <dsp:nvSpPr>
        <dsp:cNvPr id="0" name=""/>
        <dsp:cNvSpPr/>
      </dsp:nvSpPr>
      <dsp:spPr>
        <a:xfrm rot="10800000">
          <a:off x="476055" y="611056"/>
          <a:ext cx="7274541" cy="631017"/>
        </a:xfrm>
        <a:prstGeom prst="trapezoid">
          <a:avLst>
            <a:gd name="adj" fmla="val 80484"/>
          </a:avLst>
        </a:prstGeom>
        <a:gradFill rotWithShape="0">
          <a:gsLst>
            <a:gs pos="0">
              <a:schemeClr val="accent2">
                <a:hueOff val="668788"/>
                <a:satOff val="-834"/>
                <a:lumOff val="196"/>
                <a:alphaOff val="0"/>
                <a:shade val="51000"/>
                <a:satMod val="130000"/>
              </a:schemeClr>
            </a:gs>
            <a:gs pos="80000">
              <a:schemeClr val="accent2">
                <a:hueOff val="668788"/>
                <a:satOff val="-834"/>
                <a:lumOff val="196"/>
                <a:alphaOff val="0"/>
                <a:shade val="93000"/>
                <a:satMod val="130000"/>
              </a:schemeClr>
            </a:gs>
            <a:gs pos="100000">
              <a:schemeClr val="accent2">
                <a:hueOff val="668788"/>
                <a:satOff val="-834"/>
                <a:lumOff val="19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Культура, кинематография 13,7%</a:t>
          </a:r>
          <a:endParaRPr lang="ru-RU" sz="1600" kern="1200" dirty="0"/>
        </a:p>
      </dsp:txBody>
      <dsp:txXfrm>
        <a:off x="1749100" y="611056"/>
        <a:ext cx="4728452" cy="631017"/>
      </dsp:txXfrm>
    </dsp:sp>
    <dsp:sp modelId="{51AB90DC-7651-4E8A-BFD5-1610676F07B8}">
      <dsp:nvSpPr>
        <dsp:cNvPr id="0" name=""/>
        <dsp:cNvSpPr/>
      </dsp:nvSpPr>
      <dsp:spPr>
        <a:xfrm rot="10800000">
          <a:off x="939355" y="1167133"/>
          <a:ext cx="6350888" cy="886758"/>
        </a:xfrm>
        <a:prstGeom prst="trapezoid">
          <a:avLst>
            <a:gd name="adj" fmla="val 80484"/>
          </a:avLst>
        </a:prstGeom>
        <a:gradFill rotWithShape="0">
          <a:gsLst>
            <a:gs pos="0">
              <a:schemeClr val="accent2">
                <a:hueOff val="1337577"/>
                <a:satOff val="-1668"/>
                <a:lumOff val="392"/>
                <a:alphaOff val="0"/>
                <a:shade val="51000"/>
                <a:satMod val="130000"/>
              </a:schemeClr>
            </a:gs>
            <a:gs pos="80000">
              <a:schemeClr val="accent2">
                <a:hueOff val="1337577"/>
                <a:satOff val="-1668"/>
                <a:lumOff val="392"/>
                <a:alphaOff val="0"/>
                <a:shade val="93000"/>
                <a:satMod val="130000"/>
              </a:schemeClr>
            </a:gs>
            <a:gs pos="100000">
              <a:schemeClr val="accent2">
                <a:hueOff val="1337577"/>
                <a:satOff val="-1668"/>
                <a:lumOff val="39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Жилищно-коммунальное хозяйство 10,9 %</a:t>
          </a:r>
          <a:endParaRPr lang="ru-RU" kern="1200" dirty="0"/>
        </a:p>
      </dsp:txBody>
      <dsp:txXfrm>
        <a:off x="2050761" y="1167133"/>
        <a:ext cx="4128077" cy="886758"/>
      </dsp:txXfrm>
    </dsp:sp>
    <dsp:sp modelId="{FBB40A3D-76FC-4A55-B0DF-1B6D00AE845B}">
      <dsp:nvSpPr>
        <dsp:cNvPr id="0" name=""/>
        <dsp:cNvSpPr/>
      </dsp:nvSpPr>
      <dsp:spPr>
        <a:xfrm rot="10800000">
          <a:off x="1653054" y="2053891"/>
          <a:ext cx="4923491" cy="532808"/>
        </a:xfrm>
        <a:prstGeom prst="trapezoid">
          <a:avLst>
            <a:gd name="adj" fmla="val 80484"/>
          </a:avLst>
        </a:prstGeom>
        <a:gradFill rotWithShape="0">
          <a:gsLst>
            <a:gs pos="0">
              <a:schemeClr val="accent2">
                <a:hueOff val="2006365"/>
                <a:satOff val="-2502"/>
                <a:lumOff val="588"/>
                <a:alphaOff val="0"/>
                <a:shade val="51000"/>
                <a:satMod val="130000"/>
              </a:schemeClr>
            </a:gs>
            <a:gs pos="80000">
              <a:schemeClr val="accent2">
                <a:hueOff val="2006365"/>
                <a:satOff val="-2502"/>
                <a:lumOff val="588"/>
                <a:alphaOff val="0"/>
                <a:shade val="93000"/>
                <a:satMod val="130000"/>
              </a:schemeClr>
            </a:gs>
            <a:gs pos="100000">
              <a:schemeClr val="accent2">
                <a:hueOff val="2006365"/>
                <a:satOff val="-2502"/>
                <a:lumOff val="58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Социальная политика  3,2%</a:t>
          </a:r>
          <a:endParaRPr lang="ru-RU" sz="1600" kern="1200" dirty="0"/>
        </a:p>
      </dsp:txBody>
      <dsp:txXfrm>
        <a:off x="2514665" y="2053891"/>
        <a:ext cx="3200269" cy="532808"/>
      </dsp:txXfrm>
    </dsp:sp>
    <dsp:sp modelId="{A0035297-718F-4E38-97D0-3A432A08B70C}">
      <dsp:nvSpPr>
        <dsp:cNvPr id="0" name=""/>
        <dsp:cNvSpPr/>
      </dsp:nvSpPr>
      <dsp:spPr>
        <a:xfrm rot="10800000">
          <a:off x="2081879" y="2586699"/>
          <a:ext cx="4065840" cy="886758"/>
        </a:xfrm>
        <a:prstGeom prst="trapezoid">
          <a:avLst>
            <a:gd name="adj" fmla="val 80484"/>
          </a:avLst>
        </a:prstGeom>
        <a:gradFill rotWithShape="0">
          <a:gsLst>
            <a:gs pos="0">
              <a:schemeClr val="accent2">
                <a:hueOff val="2675154"/>
                <a:satOff val="-3337"/>
                <a:lumOff val="785"/>
                <a:alphaOff val="0"/>
                <a:shade val="51000"/>
                <a:satMod val="130000"/>
              </a:schemeClr>
            </a:gs>
            <a:gs pos="80000">
              <a:schemeClr val="accent2">
                <a:hueOff val="2675154"/>
                <a:satOff val="-3337"/>
                <a:lumOff val="785"/>
                <a:alphaOff val="0"/>
                <a:shade val="93000"/>
                <a:satMod val="130000"/>
              </a:schemeClr>
            </a:gs>
            <a:gs pos="100000">
              <a:schemeClr val="accent2">
                <a:hueOff val="2675154"/>
                <a:satOff val="-3337"/>
                <a:lumOff val="78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Национальная </a:t>
          </a:r>
          <a:r>
            <a:rPr lang="ru-RU" sz="1600" kern="1200" smtClean="0"/>
            <a:t>экономика </a:t>
          </a:r>
          <a:r>
            <a:rPr lang="ru-RU" sz="1600" kern="1200" smtClean="0"/>
            <a:t>1,6</a:t>
          </a:r>
          <a:r>
            <a:rPr lang="ru-RU" sz="1600" kern="1200" dirty="0" smtClean="0"/>
            <a:t>%</a:t>
          </a:r>
          <a:endParaRPr lang="ru-RU" sz="1600" kern="1200" dirty="0" smtClean="0"/>
        </a:p>
      </dsp:txBody>
      <dsp:txXfrm>
        <a:off x="2793401" y="2586699"/>
        <a:ext cx="2642796" cy="886758"/>
      </dsp:txXfrm>
    </dsp:sp>
    <dsp:sp modelId="{78A9B915-B95D-429F-A438-B5E3D8E99534}">
      <dsp:nvSpPr>
        <dsp:cNvPr id="0" name=""/>
        <dsp:cNvSpPr/>
      </dsp:nvSpPr>
      <dsp:spPr>
        <a:xfrm rot="10800000">
          <a:off x="2917606" y="3521750"/>
          <a:ext cx="2556018" cy="392044"/>
        </a:xfrm>
        <a:prstGeom prst="trapezoid">
          <a:avLst>
            <a:gd name="adj" fmla="val 80484"/>
          </a:avLst>
        </a:prstGeom>
        <a:gradFill rotWithShape="0">
          <a:gsLst>
            <a:gs pos="0">
              <a:schemeClr val="accent2">
                <a:hueOff val="3343942"/>
                <a:satOff val="-4171"/>
                <a:lumOff val="981"/>
                <a:alphaOff val="0"/>
                <a:shade val="51000"/>
                <a:satMod val="130000"/>
              </a:schemeClr>
            </a:gs>
            <a:gs pos="80000">
              <a:schemeClr val="accent2">
                <a:hueOff val="3343942"/>
                <a:satOff val="-4171"/>
                <a:lumOff val="981"/>
                <a:alphaOff val="0"/>
                <a:shade val="93000"/>
                <a:satMod val="130000"/>
              </a:schemeClr>
            </a:gs>
            <a:gs pos="100000">
              <a:schemeClr val="accent2">
                <a:hueOff val="3343942"/>
                <a:satOff val="-4171"/>
                <a:lumOff val="98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Национальная оборона 1,5 %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64909" y="3521750"/>
        <a:ext cx="1661411" cy="392044"/>
      </dsp:txXfrm>
    </dsp:sp>
    <dsp:sp modelId="{C31FBC3A-5569-4B58-ABF0-DD2FBFB14B95}">
      <dsp:nvSpPr>
        <dsp:cNvPr id="0" name=""/>
        <dsp:cNvSpPr/>
      </dsp:nvSpPr>
      <dsp:spPr>
        <a:xfrm rot="10800000">
          <a:off x="3279670" y="3896405"/>
          <a:ext cx="1826993" cy="1063958"/>
        </a:xfrm>
        <a:prstGeom prst="trapezoid">
          <a:avLst>
            <a:gd name="adj" fmla="val 80484"/>
          </a:avLst>
        </a:prstGeom>
        <a:gradFill rotWithShape="0">
          <a:gsLst>
            <a:gs pos="0">
              <a:schemeClr val="accent2">
                <a:hueOff val="4012731"/>
                <a:satOff val="-5005"/>
                <a:lumOff val="1177"/>
                <a:alphaOff val="0"/>
                <a:shade val="51000"/>
                <a:satMod val="130000"/>
              </a:schemeClr>
            </a:gs>
            <a:gs pos="80000">
              <a:schemeClr val="accent2">
                <a:hueOff val="4012731"/>
                <a:satOff val="-5005"/>
                <a:lumOff val="1177"/>
                <a:alphaOff val="0"/>
                <a:shade val="93000"/>
                <a:satMod val="130000"/>
              </a:schemeClr>
            </a:gs>
            <a:gs pos="100000">
              <a:schemeClr val="accent2">
                <a:hueOff val="4012731"/>
                <a:satOff val="-5005"/>
                <a:lumOff val="117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/>
            <a:t>Нацианальная</a:t>
          </a:r>
          <a:r>
            <a:rPr lang="ru-RU" sz="1000" kern="1200" dirty="0" smtClean="0"/>
            <a:t> безопасность и </a:t>
          </a:r>
          <a:r>
            <a:rPr lang="ru-RU" sz="1000" kern="1200" dirty="0" err="1" smtClean="0"/>
            <a:t>правохранительная</a:t>
          </a:r>
          <a:r>
            <a:rPr lang="ru-RU" sz="1000" kern="1200" dirty="0" smtClean="0"/>
            <a:t> деятельность 0,5%</a:t>
          </a:r>
          <a:endParaRPr lang="ru-RU" sz="1000" kern="1200" dirty="0"/>
        </a:p>
      </dsp:txBody>
      <dsp:txXfrm>
        <a:off x="3599394" y="3896405"/>
        <a:ext cx="1187546" cy="1063958"/>
      </dsp:txXfrm>
    </dsp:sp>
    <dsp:sp modelId="{B73A4EF0-20AD-47E5-BC68-BC13A9D700DF}">
      <dsp:nvSpPr>
        <dsp:cNvPr id="0" name=""/>
        <dsp:cNvSpPr/>
      </dsp:nvSpPr>
      <dsp:spPr>
        <a:xfrm rot="10800000" flipV="1">
          <a:off x="4147563" y="4638383"/>
          <a:ext cx="45720" cy="183106"/>
        </a:xfrm>
        <a:prstGeom prst="trapezoid">
          <a:avLst>
            <a:gd name="adj" fmla="val 322331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%</a:t>
          </a:r>
          <a:endParaRPr lang="ru-RU" sz="1100" kern="1200" dirty="0"/>
        </a:p>
      </dsp:txBody>
      <dsp:txXfrm flipV="1">
        <a:off x="4147563" y="4638383"/>
        <a:ext cx="45720" cy="1831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6A7F4C-C8C1-4218-B351-558EBBC7277F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6CA179-39F8-449F-98F3-E79BFF14BA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67752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6CA179-39F8-449F-98F3-E79BFF14BA4B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09412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64369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30846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36297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30814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48889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47484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33736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54595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70243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9670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1FE-2EAD-4DF7-A713-813CA224EB72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61431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941FE-2EAD-4DF7-A713-813CA224EB72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FD587-AB8B-4B6E-850D-9D4B09B786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35632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179512" y="142852"/>
          <a:ext cx="8856984" cy="63824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38119409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25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i="1" dirty="0" smtClean="0"/>
              <a:t>Расходы бюджета Веселовского сельского поселения на </a:t>
            </a:r>
            <a:r>
              <a:rPr lang="ru-RU" sz="1800" b="1" i="1" dirty="0" smtClean="0"/>
              <a:t>2023г</a:t>
            </a:r>
            <a:r>
              <a:rPr lang="ru-RU" sz="1800" b="1" i="1" dirty="0" smtClean="0"/>
              <a:t>.</a:t>
            </a:r>
            <a:endParaRPr lang="ru-RU" sz="1800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626399470"/>
              </p:ext>
            </p:extLst>
          </p:nvPr>
        </p:nvGraphicFramePr>
        <p:xfrm>
          <a:off x="467544" y="1142984"/>
          <a:ext cx="8229600" cy="49397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03232" cy="104403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Расходы бюджета </a:t>
            </a: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Веселовского </a:t>
            </a:r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сельского поселения на </a:t>
            </a: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2023г</a:t>
            </a:r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57113117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3628518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03232" cy="104403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Расходы бюджета </a:t>
            </a: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Веселовского </a:t>
            </a:r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сельского поселения на </a:t>
            </a: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2024г</a:t>
            </a:r>
            <a:r>
              <a:rPr lang="ru-RU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34076745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09247720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0" advTm="0">
        <p:cut/>
      </p:transition>
    </mc:Choice>
    <mc:Fallback>
      <p:transition advTm="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Координационная комиссия по поступлению налогов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916832"/>
            <a:ext cx="2880320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НДФЛ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3501008"/>
            <a:ext cx="2880320" cy="5760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Налог на имущество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4437112"/>
            <a:ext cx="2880320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Земельный налог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076056" y="1916832"/>
            <a:ext cx="3456384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Начальник сектора экономики и финансов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076056" y="3512182"/>
            <a:ext cx="3456384" cy="7809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Специалист первой категории по земельным и имущественным отношениям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048" y="4509120"/>
            <a:ext cx="3456384" cy="9361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Специалист первой категории по земельным и имущественным </a:t>
            </a:r>
          </a:p>
          <a:p>
            <a:pPr algn="ctr"/>
            <a:r>
              <a:rPr lang="ru-RU" dirty="0" smtClean="0"/>
              <a:t>Отношениям</a:t>
            </a:r>
          </a:p>
          <a:p>
            <a:pPr algn="ctr"/>
            <a:endParaRPr lang="ru-RU" dirty="0"/>
          </a:p>
        </p:txBody>
      </p:sp>
      <p:sp>
        <p:nvSpPr>
          <p:cNvPr id="17" name="Стрелка вправо 16"/>
          <p:cNvSpPr/>
          <p:nvPr/>
        </p:nvSpPr>
        <p:spPr>
          <a:xfrm>
            <a:off x="3635896" y="3789040"/>
            <a:ext cx="129614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3635896" y="4689140"/>
            <a:ext cx="129614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863588" y="1390150"/>
            <a:ext cx="2664296" cy="28803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Налог</a:t>
            </a:r>
            <a:endParaRPr lang="ru-RU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220072" y="1390150"/>
            <a:ext cx="3168352" cy="28803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Ответственное лицо</a:t>
            </a:r>
            <a:endParaRPr lang="ru-RU" dirty="0"/>
          </a:p>
        </p:txBody>
      </p:sp>
      <p:sp>
        <p:nvSpPr>
          <p:cNvPr id="22" name="Стрелка вправо 21"/>
          <p:cNvSpPr/>
          <p:nvPr/>
        </p:nvSpPr>
        <p:spPr>
          <a:xfrm>
            <a:off x="3635896" y="2168860"/>
            <a:ext cx="129614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3035001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55272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Проектировка местного бюджета разработана с учетом: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- Федерального </a:t>
            </a:r>
            <a:r>
              <a:rPr lang="ru-RU" dirty="0"/>
              <a:t>закона  «О федеральном бюджете на </a:t>
            </a:r>
            <a:r>
              <a:rPr lang="ru-RU" dirty="0" smtClean="0"/>
              <a:t>2023 </a:t>
            </a:r>
            <a:r>
              <a:rPr lang="ru-RU" dirty="0" smtClean="0"/>
              <a:t>год </a:t>
            </a:r>
            <a:r>
              <a:rPr lang="ru-RU" dirty="0"/>
              <a:t>и на плановый период </a:t>
            </a:r>
            <a:r>
              <a:rPr lang="ru-RU" dirty="0" smtClean="0"/>
              <a:t>2024 </a:t>
            </a:r>
            <a:r>
              <a:rPr lang="ru-RU" dirty="0"/>
              <a:t>и </a:t>
            </a:r>
            <a:r>
              <a:rPr lang="ru-RU" dirty="0" smtClean="0"/>
              <a:t>2025 </a:t>
            </a:r>
            <a:r>
              <a:rPr lang="ru-RU" dirty="0"/>
              <a:t>годов»;</a:t>
            </a:r>
          </a:p>
          <a:p>
            <a:pPr marL="0" indent="0">
              <a:buNone/>
            </a:pPr>
            <a:r>
              <a:rPr lang="ru-RU" dirty="0" smtClean="0"/>
              <a:t>    - </a:t>
            </a:r>
            <a:r>
              <a:rPr lang="ru-RU" dirty="0"/>
              <a:t>Областного закона «О межбюджетных отношениях органов государственной власти и органов местного самоуправления в Ростовской области»;</a:t>
            </a:r>
          </a:p>
          <a:p>
            <a:pPr marL="0" indent="0">
              <a:buNone/>
            </a:pPr>
            <a:r>
              <a:rPr lang="ru-RU" dirty="0" smtClean="0"/>
              <a:t>   - </a:t>
            </a:r>
            <a:r>
              <a:rPr lang="ru-RU" dirty="0"/>
              <a:t>показателей прогноза социально-экономического развития </a:t>
            </a:r>
            <a:r>
              <a:rPr lang="ru-RU" dirty="0" smtClean="0"/>
              <a:t>Веселовского </a:t>
            </a:r>
            <a:r>
              <a:rPr lang="ru-RU" dirty="0"/>
              <a:t>сельского поселения на </a:t>
            </a:r>
            <a:r>
              <a:rPr lang="ru-RU" dirty="0" smtClean="0"/>
              <a:t>2023-2025 </a:t>
            </a:r>
            <a:r>
              <a:rPr lang="ru-RU" dirty="0"/>
              <a:t>годы.</a:t>
            </a:r>
          </a:p>
          <a:p>
            <a:pPr marL="0" indent="0">
              <a:buNone/>
            </a:pPr>
            <a:r>
              <a:rPr lang="ru-RU" dirty="0" smtClean="0"/>
              <a:t>   - проекта закона </a:t>
            </a:r>
            <a:r>
              <a:rPr lang="ru-RU" dirty="0"/>
              <a:t>«Об областном бюджете на </a:t>
            </a:r>
            <a:r>
              <a:rPr lang="ru-RU" dirty="0" smtClean="0"/>
              <a:t>2023год </a:t>
            </a:r>
            <a:r>
              <a:rPr lang="ru-RU" dirty="0"/>
              <a:t>и на плановый период </a:t>
            </a:r>
            <a:r>
              <a:rPr lang="ru-RU" dirty="0" smtClean="0"/>
              <a:t>2024 </a:t>
            </a:r>
            <a:r>
              <a:rPr lang="ru-RU" dirty="0"/>
              <a:t>и </a:t>
            </a:r>
            <a:r>
              <a:rPr lang="ru-RU" dirty="0" smtClean="0"/>
              <a:t>2025 </a:t>
            </a:r>
            <a:r>
              <a:rPr lang="ru-RU" dirty="0"/>
              <a:t>годов»;</a:t>
            </a:r>
          </a:p>
          <a:p>
            <a:pPr marL="0" indent="0">
              <a:buNone/>
            </a:pPr>
            <a:r>
              <a:rPr lang="ru-RU" b="1" dirty="0" smtClean="0"/>
              <a:t>  </a:t>
            </a:r>
            <a:r>
              <a:rPr lang="ru-RU" dirty="0"/>
              <a:t>- </a:t>
            </a:r>
            <a:r>
              <a:rPr lang="ru-RU" dirty="0" smtClean="0"/>
              <a:t>проекта решения </a:t>
            </a:r>
            <a:r>
              <a:rPr lang="ru-RU" dirty="0"/>
              <a:t>районного Собрания депутатов   «О бюджете муниципального района на </a:t>
            </a:r>
            <a:r>
              <a:rPr lang="ru-RU" dirty="0" smtClean="0"/>
              <a:t>2023 </a:t>
            </a:r>
            <a:r>
              <a:rPr lang="ru-RU" dirty="0"/>
              <a:t>год и на плановый период </a:t>
            </a:r>
            <a:r>
              <a:rPr lang="ru-RU" dirty="0" smtClean="0"/>
              <a:t>2024 </a:t>
            </a:r>
            <a:r>
              <a:rPr lang="ru-RU" dirty="0"/>
              <a:t>и </a:t>
            </a:r>
            <a:r>
              <a:rPr lang="ru-RU" dirty="0" smtClean="0"/>
              <a:t>2025 </a:t>
            </a:r>
            <a:r>
              <a:rPr lang="ru-RU" dirty="0"/>
              <a:t>годов»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703807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>
            <a:normAutofit fontScale="90000"/>
          </a:bodyPr>
          <a:lstStyle/>
          <a:p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Основные показатели бюджета Веселовского сельского поселения оцениваются следующим  образом:</a:t>
            </a:r>
            <a:b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793109042"/>
              </p:ext>
            </p:extLst>
          </p:nvPr>
        </p:nvGraphicFramePr>
        <p:xfrm>
          <a:off x="251520" y="1340768"/>
          <a:ext cx="8424936" cy="4815551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21539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904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0162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16024">
                <a:tc rowSpan="2">
                  <a:txBody>
                    <a:bodyPr/>
                    <a:lstStyle/>
                    <a:p>
                      <a:pPr marR="48260" indent="450215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 rowSpan="2"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Бюджет</a:t>
                      </a:r>
                    </a:p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на </a:t>
                      </a:r>
                      <a:r>
                        <a:rPr lang="ru-RU" sz="1600" dirty="0" smtClean="0">
                          <a:effectLst/>
                        </a:rPr>
                        <a:t>2022</a:t>
                      </a:r>
                      <a:r>
                        <a:rPr lang="ru-RU" sz="1600" baseline="0" dirty="0" smtClean="0">
                          <a:effectLst/>
                        </a:rPr>
                        <a:t> </a:t>
                      </a:r>
                      <a:r>
                        <a:rPr lang="ru-RU" sz="1600" dirty="0" smtClean="0">
                          <a:effectLst/>
                        </a:rPr>
                        <a:t>утвержденный первоначально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 gridSpan="3"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Проект бюджета</a:t>
                      </a:r>
                    </a:p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40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2023 </a:t>
                      </a:r>
                      <a:r>
                        <a:rPr lang="ru-RU" sz="1600" dirty="0">
                          <a:effectLst/>
                        </a:rPr>
                        <a:t>год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2024 </a:t>
                      </a:r>
                      <a:r>
                        <a:rPr lang="ru-RU" sz="1600" dirty="0">
                          <a:effectLst/>
                        </a:rPr>
                        <a:t>год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2025 </a:t>
                      </a:r>
                      <a:r>
                        <a:rPr lang="ru-RU" sz="1600" dirty="0">
                          <a:effectLst/>
                        </a:rPr>
                        <a:t>год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2702">
                <a:tc>
                  <a:txBody>
                    <a:bodyPr/>
                    <a:lstStyle/>
                    <a:p>
                      <a:pPr marR="48260" algn="just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</a:t>
                      </a:r>
                      <a:r>
                        <a:rPr lang="ru-RU" sz="1600" dirty="0" smtClean="0">
                          <a:effectLst/>
                        </a:rPr>
                        <a:t>.Собственные доходы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1425,8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1417,5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1424,3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1356,9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33887">
                <a:tc>
                  <a:txBody>
                    <a:bodyPr/>
                    <a:lstStyle/>
                    <a:p>
                      <a:pPr marR="4826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из них</a:t>
                      </a:r>
                      <a:r>
                        <a:rPr lang="en-US" sz="1600" dirty="0">
                          <a:effectLst/>
                        </a:rPr>
                        <a:t>: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indent="45021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indent="45021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indent="45021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27031">
                <a:tc>
                  <a:txBody>
                    <a:bodyPr/>
                    <a:lstStyle/>
                    <a:p>
                      <a:pPr marR="4826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налоговые </a:t>
                      </a:r>
                      <a:r>
                        <a:rPr lang="ru-RU" sz="1600" dirty="0" smtClean="0">
                          <a:effectLst/>
                        </a:rPr>
                        <a:t> и неналоговые доходы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1425,8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1417,5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1424,3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1356,9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67774">
                <a:tc>
                  <a:txBody>
                    <a:bodyPr/>
                    <a:lstStyle/>
                    <a:p>
                      <a:pPr marR="4826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II</a:t>
                      </a:r>
                      <a:r>
                        <a:rPr lang="ru-RU" sz="1600" dirty="0">
                          <a:effectLst/>
                        </a:rPr>
                        <a:t>. Безвозмездные поступления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6364,7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4725,0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4252,2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4252,2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7001">
                <a:tc>
                  <a:txBody>
                    <a:bodyPr/>
                    <a:lstStyle/>
                    <a:p>
                      <a:pPr marR="48260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III</a:t>
                      </a:r>
                      <a:r>
                        <a:rPr lang="ru-RU" sz="1600" b="1" dirty="0">
                          <a:effectLst/>
                        </a:rPr>
                        <a:t>.Всего доходов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7790,5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6142,5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5676,5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5495,6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67774">
                <a:tc>
                  <a:txBody>
                    <a:bodyPr/>
                    <a:lstStyle/>
                    <a:p>
                      <a:pPr marR="48260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II</a:t>
                      </a:r>
                      <a:r>
                        <a:rPr lang="ru-RU" sz="1600" b="1" dirty="0">
                          <a:effectLst/>
                        </a:rPr>
                        <a:t>. Расходы, всего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7790,5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6142,5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5676,5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5495,6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69124">
                <a:tc>
                  <a:txBody>
                    <a:bodyPr/>
                    <a:lstStyle/>
                    <a:p>
                      <a:pPr marR="4826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III</a:t>
                      </a:r>
                      <a:r>
                        <a:rPr lang="ru-RU" sz="1600" dirty="0">
                          <a:effectLst/>
                        </a:rPr>
                        <a:t>. Дефицит (-), профицит </a:t>
                      </a:r>
                      <a:r>
                        <a:rPr lang="ru-RU" sz="1600" dirty="0" smtClean="0">
                          <a:effectLst/>
                        </a:rPr>
                        <a:t>(+)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0,0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0,0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0,0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0,0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989458">
                <a:tc>
                  <a:txBody>
                    <a:bodyPr/>
                    <a:lstStyle/>
                    <a:p>
                      <a:pPr marR="4826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VI</a:t>
                      </a:r>
                      <a:r>
                        <a:rPr lang="ru-RU" sz="1600" dirty="0">
                          <a:effectLst/>
                        </a:rPr>
                        <a:t>. Источники финансирования </a:t>
                      </a:r>
                      <a:r>
                        <a:rPr lang="ru-RU" sz="1600" dirty="0" smtClean="0">
                          <a:effectLst/>
                        </a:rPr>
                        <a:t>дефицита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0,0</a:t>
                      </a: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r>
                        <a:rPr lang="ru-RU" sz="1600" dirty="0" smtClean="0">
                          <a:effectLst/>
                        </a:rPr>
                        <a:t>0,0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0,0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r>
                        <a:rPr lang="ru-RU" sz="1600" dirty="0" smtClean="0">
                          <a:effectLst/>
                        </a:rPr>
                        <a:t>0,0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67364080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>
                <a:solidFill>
                  <a:schemeClr val="accent1">
                    <a:lumMod val="50000"/>
                  </a:schemeClr>
                </a:solidFill>
              </a:rPr>
              <a:t>Структура 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</a:rPr>
              <a:t>собственных доходов 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</a:rPr>
              <a:t>местного бюджета</a:t>
            </a:r>
            <a:endParaRPr lang="ru-RU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432441772"/>
              </p:ext>
            </p:extLst>
          </p:nvPr>
        </p:nvGraphicFramePr>
        <p:xfrm>
          <a:off x="323528" y="1052733"/>
          <a:ext cx="8712969" cy="4703353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189054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3742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2475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4732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6821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4469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18859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Код бюджетной классификации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Наименование вида доходов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Бюджет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Прогноз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Плановый период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17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2022 год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2023 </a:t>
                      </a:r>
                      <a:r>
                        <a:rPr lang="ru-RU" sz="1200" dirty="0">
                          <a:effectLst/>
                        </a:rPr>
                        <a:t>год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2024 </a:t>
                      </a:r>
                      <a:r>
                        <a:rPr lang="ru-RU" sz="1200" dirty="0">
                          <a:effectLst/>
                        </a:rPr>
                        <a:t>год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2025 </a:t>
                      </a:r>
                      <a:r>
                        <a:rPr lang="ru-RU" sz="1200" dirty="0">
                          <a:effectLst/>
                        </a:rPr>
                        <a:t>год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200" dirty="0" smtClean="0">
                          <a:effectLst/>
                        </a:rPr>
                        <a:t>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5</a:t>
                      </a: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6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109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ВСЕГО  СОБСТВЕННЫХ ДОХОДОВ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1425,8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1417,5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1424,3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1356,9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68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НАЛОГОВЫЕ ДОХОДЫ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1269,3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1254,7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1255,0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tc>
                  <a:txBody>
                    <a:bodyPr/>
                    <a:lstStyle/>
                    <a:p>
                      <a:pPr marR="48260"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1257,9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279" marR="65279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025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1 01 </a:t>
                      </a:r>
                      <a:r>
                        <a:rPr lang="ru-RU" sz="1200" dirty="0" smtClean="0">
                          <a:effectLst/>
                        </a:rPr>
                        <a:t>00000 </a:t>
                      </a:r>
                      <a:r>
                        <a:rPr lang="ru-RU" sz="1200" dirty="0">
                          <a:effectLst/>
                        </a:rPr>
                        <a:t>00 0000 110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НАЛОГИ НА ПРИБЫЛЬ, ДОХОДЫ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135,1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151,2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150,2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151,9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984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1 01 02000 01 0000 110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Налог на доходы физических лиц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135,1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151,2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150,3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151,9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277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1 05 00000 00 0000 000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НАЛОГИ НА СОВОКУПНЫЙ ДОХОД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80,0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27,6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28,7</a:t>
                      </a:r>
                      <a:endParaRPr lang="ru-RU" sz="1200" b="0" i="0" u="none" strike="noStrike" dirty="0" smtClean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29,9</a:t>
                      </a:r>
                      <a:endParaRPr lang="ru-RU" sz="1200" b="0" i="0" u="none" strike="noStrike" dirty="0" smtClean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112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1 05 03000 01 0000 110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Единый  </a:t>
                      </a:r>
                      <a:r>
                        <a:rPr lang="ru-RU" sz="1200" dirty="0" smtClean="0">
                          <a:effectLst/>
                        </a:rPr>
                        <a:t>сельскохозяйственный </a:t>
                      </a:r>
                      <a:r>
                        <a:rPr lang="ru-RU" sz="1200" dirty="0">
                          <a:effectLst/>
                        </a:rPr>
                        <a:t>налог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80,0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27,6</a:t>
                      </a:r>
                      <a:endParaRPr lang="ru-RU" sz="1200" b="0" i="0" u="none" strike="noStrike" dirty="0" smtClean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28,7</a:t>
                      </a:r>
                      <a:endParaRPr lang="ru-RU" sz="1200" b="0" i="0" u="none" strike="noStrike" dirty="0" smtClean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29,9</a:t>
                      </a:r>
                      <a:endParaRPr lang="ru-RU" sz="1200" b="0" i="0" u="none" strike="noStrike" dirty="0" smtClean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0264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1 06 00000 00 0000 000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НАЛОГИ НА ИМУЩЕСТВО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964,4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1073,2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1073,2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1073,2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112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1 06 01000 00 0000 110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Налог на имущество физических лиц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120,0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144,0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144,0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144,0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0264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1 06 06000 00 0000 110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Земельный налог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931,6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929,2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929,2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929,2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0264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1 08 </a:t>
                      </a:r>
                      <a:r>
                        <a:rPr lang="ru-RU" sz="1200" dirty="0" smtClean="0">
                          <a:effectLst/>
                        </a:rPr>
                        <a:t>00000 00 0000 000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Государственная пошлина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2,6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2,7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2,8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2,9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512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НЕНАЛОГОВЫЕ ДОХОДЫ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156,5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162,8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169,3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99,0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6516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1 11 00000 00 0000 000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153,4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159,6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166,0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95,6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365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16 00000 00 0000 000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Штрафы, санкции,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возмещение ущерба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3,1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3,2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3,3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3,4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139" marR="52139" marT="0" marB="0" anchor="ctr"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99410869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Динамика доходов бюджета </a:t>
            </a:r>
            <a:br>
              <a:rPr lang="ru-RU" sz="3200" dirty="0" smtClean="0"/>
            </a:br>
            <a:r>
              <a:rPr lang="ru-RU" sz="3200" dirty="0" smtClean="0"/>
              <a:t>Веселовского сельского поселения.</a:t>
            </a:r>
            <a:endParaRPr lang="ru-RU" sz="3200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19058410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i="1" dirty="0" smtClean="0">
                <a:latin typeface="Arial Narrow" pitchFamily="34" charset="0"/>
              </a:rPr>
              <a:t>Структура налоговых доходов бюджета Веселовского сельского поселения в </a:t>
            </a:r>
            <a:r>
              <a:rPr lang="ru-RU" sz="3600" i="1" dirty="0" smtClean="0">
                <a:latin typeface="Arial Narrow" pitchFamily="34" charset="0"/>
              </a:rPr>
              <a:t>2023г</a:t>
            </a:r>
            <a:r>
              <a:rPr lang="ru-RU" dirty="0" smtClean="0"/>
              <a:t>.</a:t>
            </a:r>
            <a:endParaRPr lang="ru-RU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="" xmlns:p14="http://schemas.microsoft.com/office/powerpoint/2010/main" val="2278153011"/>
              </p:ext>
            </p:extLst>
          </p:nvPr>
        </p:nvGraphicFramePr>
        <p:xfrm>
          <a:off x="539552" y="1484784"/>
          <a:ext cx="835292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16" y="188640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rgbClr val="002060"/>
                </a:solidFill>
              </a:rPr>
              <a:t/>
            </a:r>
            <a:br>
              <a:rPr lang="ru-RU" sz="2700" b="1" dirty="0" smtClean="0">
                <a:solidFill>
                  <a:srgbClr val="002060"/>
                </a:solidFill>
              </a:rPr>
            </a:br>
            <a:r>
              <a:rPr lang="ru-RU" sz="2700" b="1" dirty="0">
                <a:solidFill>
                  <a:srgbClr val="002060"/>
                </a:solidFill>
              </a:rPr>
              <a:t/>
            </a:r>
            <a:br>
              <a:rPr lang="ru-RU" sz="2700" b="1" dirty="0">
                <a:solidFill>
                  <a:srgbClr val="002060"/>
                </a:solidFill>
              </a:rPr>
            </a:br>
            <a:r>
              <a:rPr lang="ru-RU" sz="2700" b="1" dirty="0" smtClean="0">
                <a:solidFill>
                  <a:srgbClr val="002060"/>
                </a:solidFill>
              </a:rPr>
              <a:t>Объем безвозмездных поступлений в местный бюджет из бюджетов других уровней</a:t>
            </a:r>
            <a:br>
              <a:rPr lang="ru-RU" sz="2700" b="1" dirty="0" smtClean="0">
                <a:solidFill>
                  <a:srgbClr val="002060"/>
                </a:solidFill>
              </a:rPr>
            </a:br>
            <a:r>
              <a:rPr lang="ru-RU" sz="2700" b="1" dirty="0" smtClean="0">
                <a:solidFill>
                  <a:srgbClr val="002060"/>
                </a:solidFill>
              </a:rPr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616086842"/>
              </p:ext>
            </p:extLst>
          </p:nvPr>
        </p:nvGraphicFramePr>
        <p:xfrm>
          <a:off x="107506" y="1052737"/>
          <a:ext cx="8928991" cy="3933776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5161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894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1333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4732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1788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46505">
                <a:tc rowSpan="2">
                  <a:txBody>
                    <a:bodyPr/>
                    <a:lstStyle/>
                    <a:p>
                      <a:pPr indent="274320"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Наименование 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Бюджет на </a:t>
                      </a:r>
                      <a:r>
                        <a:rPr lang="ru-RU" sz="1400" b="1" dirty="0" smtClean="0">
                          <a:effectLst/>
                        </a:rPr>
                        <a:t>2022 </a:t>
                      </a:r>
                      <a:r>
                        <a:rPr lang="ru-RU" sz="1400" b="1" dirty="0">
                          <a:effectLst/>
                        </a:rPr>
                        <a:t>год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Проект </a:t>
                      </a:r>
                      <a:r>
                        <a:rPr lang="ru-RU" sz="1200" b="1" dirty="0" smtClean="0">
                          <a:effectLst/>
                        </a:rPr>
                        <a:t>бюджета, тыс.руб.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23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</a:rPr>
                        <a:t>2023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</a:rPr>
                        <a:t>2024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</a:rPr>
                        <a:t>2025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429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Безвозмездные поступления, </a:t>
                      </a:r>
                      <a:r>
                        <a:rPr lang="ru-RU" sz="1400" b="1" dirty="0" smtClean="0">
                          <a:effectLst/>
                        </a:rPr>
                        <a:t> всего                         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Times New Roman"/>
                        </a:rPr>
                        <a:t>6364,7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Times New Roman"/>
                        </a:rPr>
                        <a:t>4725,0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Times New Roman"/>
                        </a:rPr>
                        <a:t>4252,2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Times New Roman"/>
                        </a:rPr>
                        <a:t>4138,7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494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 том числе: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988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1. Дотации бюджетам сельских поселений на выравнивание бюджетной обеспеченности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6171,1</a:t>
                      </a: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4528,2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4075,4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4075,4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607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r>
                        <a:rPr lang="ru-RU" sz="1400" dirty="0" smtClean="0">
                          <a:effectLst/>
                        </a:rPr>
                        <a:t>. </a:t>
                      </a:r>
                      <a:r>
                        <a:rPr lang="ru-RU" sz="1400" dirty="0">
                          <a:effectLst/>
                        </a:rPr>
                        <a:t>Субвенции бюджетам </a:t>
                      </a:r>
                      <a:r>
                        <a:rPr lang="ru-RU" sz="1400" dirty="0" smtClean="0">
                          <a:effectLst/>
                        </a:rPr>
                        <a:t>сельских поселений </a:t>
                      </a:r>
                      <a:r>
                        <a:rPr lang="ru-RU" sz="1400" dirty="0">
                          <a:effectLst/>
                        </a:rPr>
                        <a:t>на выполнение передаваемых полномочий субъектов Российской Федерации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7665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3.</a:t>
                      </a:r>
                      <a:r>
                        <a:rPr lang="ru-RU" sz="1400" dirty="0" smtClean="0">
                          <a:effectLst/>
                        </a:rPr>
                        <a:t> Субвенции бюджетам сельских поселений на осуществление первичного воинского учета на территориях, где отсутствуют военные комиссариаты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104,8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109,7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113,5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</a:tr>
              <a:tr h="7665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4.Прочие </a:t>
                      </a:r>
                      <a:r>
                        <a:rPr lang="ru-RU" sz="1400" dirty="0">
                          <a:effectLst/>
                        </a:rPr>
                        <a:t>межбюджетные трансферты, передаваемые бюджетам </a:t>
                      </a:r>
                      <a:r>
                        <a:rPr lang="ru-RU" sz="1400" dirty="0" smtClean="0">
                          <a:effectLst/>
                        </a:rPr>
                        <a:t>сельских поселений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88,6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88,6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63,1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63,1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13" marR="66613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6574931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28000" cy="6084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</a:rPr>
              <a:t>Формирование расходов</a:t>
            </a:r>
            <a:r>
              <a:rPr lang="ru-RU" sz="4800" b="1" dirty="0" smtClean="0">
                <a:solidFill>
                  <a:srgbClr val="002060"/>
                </a:solidFill>
              </a:rPr>
              <a:t/>
            </a:r>
            <a:br>
              <a:rPr lang="ru-RU" sz="4800" b="1" dirty="0" smtClean="0">
                <a:solidFill>
                  <a:srgbClr val="002060"/>
                </a:solidFill>
              </a:rPr>
            </a:br>
            <a:r>
              <a:rPr lang="ru-RU" sz="4800" b="1" dirty="0" smtClean="0">
                <a:solidFill>
                  <a:srgbClr val="002060"/>
                </a:solidFill>
              </a:rPr>
              <a:t> в бюджете Веселовского сельского поселения</a:t>
            </a:r>
            <a:br>
              <a:rPr lang="ru-RU" sz="4800" b="1" dirty="0" smtClean="0">
                <a:solidFill>
                  <a:srgbClr val="002060"/>
                </a:solidFill>
              </a:rPr>
            </a:br>
            <a:r>
              <a:rPr lang="ru-RU" sz="4800" b="1" dirty="0" smtClean="0">
                <a:solidFill>
                  <a:srgbClr val="002060"/>
                </a:solidFill>
              </a:rPr>
              <a:t>на </a:t>
            </a:r>
            <a:r>
              <a:rPr lang="ru-RU" sz="4800" b="1" dirty="0" smtClean="0">
                <a:solidFill>
                  <a:srgbClr val="002060"/>
                </a:solidFill>
              </a:rPr>
              <a:t>2023 </a:t>
            </a:r>
            <a:r>
              <a:rPr lang="ru-RU" sz="4800" b="1" dirty="0">
                <a:solidFill>
                  <a:srgbClr val="002060"/>
                </a:solidFill>
              </a:rPr>
              <a:t>год и на плановый период </a:t>
            </a:r>
            <a:r>
              <a:rPr lang="ru-RU" sz="4800" b="1" dirty="0" smtClean="0">
                <a:solidFill>
                  <a:srgbClr val="002060"/>
                </a:solidFill>
              </a:rPr>
              <a:t>2024 </a:t>
            </a:r>
            <a:r>
              <a:rPr lang="ru-RU" sz="4800" b="1" dirty="0">
                <a:solidFill>
                  <a:srgbClr val="002060"/>
                </a:solidFill>
              </a:rPr>
              <a:t>и </a:t>
            </a:r>
            <a:r>
              <a:rPr lang="ru-RU" sz="4800" b="1" dirty="0" smtClean="0">
                <a:solidFill>
                  <a:srgbClr val="002060"/>
                </a:solidFill>
              </a:rPr>
              <a:t>2025 </a:t>
            </a:r>
            <a:r>
              <a:rPr lang="ru-RU" sz="4800" b="1" dirty="0">
                <a:solidFill>
                  <a:srgbClr val="002060"/>
                </a:solidFill>
              </a:rPr>
              <a:t>годов</a:t>
            </a:r>
            <a:endParaRPr lang="ru-RU" sz="4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5547688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1800" i="1" dirty="0" smtClean="0"/>
              <a:t>Структура расходов бюджета Веселовского сельского поселения в </a:t>
            </a:r>
            <a:r>
              <a:rPr lang="ru-RU" sz="1800" i="1" dirty="0" smtClean="0"/>
              <a:t>2023г</a:t>
            </a:r>
            <a:r>
              <a:rPr lang="ru-RU" sz="1800" i="1" dirty="0" smtClean="0"/>
              <a:t>.</a:t>
            </a:r>
            <a:endParaRPr lang="ru-RU" sz="1800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700807314"/>
              </p:ext>
            </p:extLst>
          </p:nvPr>
        </p:nvGraphicFramePr>
        <p:xfrm>
          <a:off x="457200" y="1268760"/>
          <a:ext cx="822960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1997</TotalTime>
  <Words>591</Words>
  <Application>Microsoft Office PowerPoint</Application>
  <PresentationFormat>Экран (4:3)</PresentationFormat>
  <Paragraphs>220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Основные показатели бюджета Веселовского сельского поселения оцениваются следующим  образом: </vt:lpstr>
      <vt:lpstr>Структура собственных доходов местного бюджета</vt:lpstr>
      <vt:lpstr>Динамика доходов бюджета  Веселовского сельского поселения.</vt:lpstr>
      <vt:lpstr>Структура налоговых доходов бюджета Веселовского сельского поселения в 2023г.</vt:lpstr>
      <vt:lpstr>  Объем безвозмездных поступлений в местный бюджет из бюджетов других уровней   </vt:lpstr>
      <vt:lpstr>Формирование расходов  в бюджете Веселовского сельского поселения на 2023 год и на плановый период 2024 и 2025 годов</vt:lpstr>
      <vt:lpstr>Структура расходов бюджета Веселовского сельского поселения в 2023г.</vt:lpstr>
      <vt:lpstr>Расходы бюджета Веселовского сельского поселения на 2023г.</vt:lpstr>
      <vt:lpstr>Расходы бюджета Веселовского сельского поселения на 2023г.</vt:lpstr>
      <vt:lpstr>Расходы бюджета Веселовского сельского поселения на 2024г.</vt:lpstr>
      <vt:lpstr>Координационная комиссия по поступлению налогов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</dc:creator>
  <cp:lastModifiedBy>Пользователь</cp:lastModifiedBy>
  <cp:revision>169</cp:revision>
  <dcterms:created xsi:type="dcterms:W3CDTF">2013-09-11T11:57:32Z</dcterms:created>
  <dcterms:modified xsi:type="dcterms:W3CDTF">2022-10-28T06:10:27Z</dcterms:modified>
</cp:coreProperties>
</file>