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diagrams/quickStyle2.xml" ContentType="application/vnd.openxmlformats-officedocument.drawingml.diagramStyl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1.xml" ContentType="application/vnd.openxmlformats-officedocument.drawingml.diagramLayout+xml"/>
  <Default Extension="xlsx" ContentType="application/vnd.openxmlformats-officedocument.spreadsheetml.sheet"/>
  <Override PartName="/ppt/diagrams/data2.xml" ContentType="application/vnd.openxmlformats-officedocument.drawingml.diagramData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diagrams/colors2.xml" ContentType="application/vnd.openxmlformats-officedocument.drawingml.diagramColor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15"/>
  </p:notesMasterIdLst>
  <p:sldIdLst>
    <p:sldId id="256" r:id="rId2"/>
    <p:sldId id="285" r:id="rId3"/>
    <p:sldId id="257" r:id="rId4"/>
    <p:sldId id="289" r:id="rId5"/>
    <p:sldId id="296" r:id="rId6"/>
    <p:sldId id="297" r:id="rId7"/>
    <p:sldId id="269" r:id="rId8"/>
    <p:sldId id="271" r:id="rId9"/>
    <p:sldId id="298" r:id="rId10"/>
    <p:sldId id="299" r:id="rId11"/>
    <p:sldId id="300" r:id="rId12"/>
    <p:sldId id="301" r:id="rId13"/>
    <p:sldId id="295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73D82E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775DCB02-9BB8-47FD-8907-85C794F793BA}" styleName="Стиль из темы 1 - акцент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FD0F851-EC5A-4D38-B0AD-8093EC10F338}" styleName="Светлый стиль 1 - акцент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ED083AE6-46FA-4A59-8FB0-9F97EB10719F}" styleName="Светлый стиль 3 - акцент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69C7853C-536D-4A76-A0AE-DD22124D55A5}" styleName="Стиль из темы 1 - акцент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Стиль из темы 1 - акцент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0505E3EF-67EA-436B-97B2-0124C06EBD24}" styleName="Средний стиль 4 - акцент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35758FB7-9AC5-4552-8A53-C91805E547FA}" styleName="Стиль из темы 1 - акцент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5588" autoAdjust="0"/>
    <p:restoredTop sz="91511" autoAdjust="0"/>
  </p:normalViewPr>
  <p:slideViewPr>
    <p:cSldViewPr>
      <p:cViewPr varScale="1">
        <p:scale>
          <a:sx n="107" d="100"/>
          <a:sy n="107" d="100"/>
        </p:scale>
        <p:origin x="-84" y="-12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495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5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style val="6"/>
  <c:chart>
    <c:plotArea>
      <c:layout/>
      <c:barChart>
        <c:barDir val="col"/>
        <c:grouping val="stacked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Лист1!$A$2:$A$5</c:f>
              <c:numCache>
                <c:formatCode>General</c:formatCode>
                <c:ptCount val="4"/>
                <c:pt idx="0">
                  <c:v>2024</c:v>
                </c:pt>
                <c:pt idx="1">
                  <c:v>2025</c:v>
                </c:pt>
                <c:pt idx="2">
                  <c:v>2026</c:v>
                </c:pt>
                <c:pt idx="3">
                  <c:v>2027</c:v>
                </c:pt>
              </c:numCache>
            </c:num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10778</c:v>
                </c:pt>
                <c:pt idx="1">
                  <c:v>11318.5</c:v>
                </c:pt>
                <c:pt idx="2">
                  <c:v>9095.2999999999938</c:v>
                </c:pt>
                <c:pt idx="3">
                  <c:v>7529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1840-4926-AB41-6C9872BF63A2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Ряд 2</c:v>
                </c:pt>
              </c:strCache>
            </c:strRef>
          </c:tx>
          <c:cat>
            <c:numRef>
              <c:f>Лист1!$A$2:$A$5</c:f>
              <c:numCache>
                <c:formatCode>General</c:formatCode>
                <c:ptCount val="4"/>
                <c:pt idx="0">
                  <c:v>2024</c:v>
                </c:pt>
                <c:pt idx="1">
                  <c:v>2025</c:v>
                </c:pt>
                <c:pt idx="2">
                  <c:v>2026</c:v>
                </c:pt>
                <c:pt idx="3">
                  <c:v>2027</c:v>
                </c:pt>
              </c:numCache>
            </c:numRef>
          </c:cat>
          <c:val>
            <c:numRef>
              <c:f>Лист1!$C$2:$C$5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1840-4926-AB41-6C9872BF63A2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Ряд 3</c:v>
                </c:pt>
              </c:strCache>
            </c:strRef>
          </c:tx>
          <c:cat>
            <c:numRef>
              <c:f>Лист1!$A$2:$A$5</c:f>
              <c:numCache>
                <c:formatCode>General</c:formatCode>
                <c:ptCount val="4"/>
                <c:pt idx="0">
                  <c:v>2024</c:v>
                </c:pt>
                <c:pt idx="1">
                  <c:v>2025</c:v>
                </c:pt>
                <c:pt idx="2">
                  <c:v>2026</c:v>
                </c:pt>
                <c:pt idx="3">
                  <c:v>2027</c:v>
                </c:pt>
              </c:numCache>
            </c:numRef>
          </c:cat>
          <c:val>
            <c:numRef>
              <c:f>Лист1!$D$2:$D$5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1840-4926-AB41-6C9872BF63A2}"/>
            </c:ext>
          </c:extLst>
        </c:ser>
        <c:overlap val="100"/>
        <c:axId val="145607680"/>
        <c:axId val="144876288"/>
      </c:barChart>
      <c:catAx>
        <c:axId val="145607680"/>
        <c:scaling>
          <c:orientation val="minMax"/>
        </c:scaling>
        <c:axPos val="b"/>
        <c:numFmt formatCode="General" sourceLinked="1"/>
        <c:tickLblPos val="nextTo"/>
        <c:crossAx val="144876288"/>
        <c:crosses val="autoZero"/>
        <c:auto val="1"/>
        <c:lblAlgn val="ctr"/>
        <c:lblOffset val="100"/>
      </c:catAx>
      <c:valAx>
        <c:axId val="144876288"/>
        <c:scaling>
          <c:orientation val="minMax"/>
        </c:scaling>
        <c:axPos val="l"/>
        <c:majorGridlines/>
        <c:numFmt formatCode="General" sourceLinked="1"/>
        <c:tickLblPos val="nextTo"/>
        <c:crossAx val="145607680"/>
        <c:crosses val="autoZero"/>
        <c:crossBetween val="between"/>
      </c:valAx>
    </c:plotArea>
    <c:plotVisOnly val="1"/>
    <c:dispBlanksAs val="gap"/>
  </c:chart>
  <c:txPr>
    <a:bodyPr/>
    <a:lstStyle/>
    <a:p>
      <a:pPr>
        <a:defRPr sz="1800"/>
      </a:pPr>
      <a:endParaRPr lang="ru-RU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style val="26"/>
  <c:chart>
    <c:title>
      <c:tx>
        <c:rich>
          <a:bodyPr/>
          <a:lstStyle/>
          <a:p>
            <a:pPr>
              <a:defRPr/>
            </a:pPr>
            <a:r>
              <a:rPr lang="ru-RU"/>
              <a:t>Тыс.руб.</a:t>
            </a:r>
          </a:p>
        </c:rich>
      </c:tx>
      <c:layout/>
    </c:title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explosion val="6"/>
          <c:dLbls>
            <c:spPr>
              <a:noFill/>
              <a:ln>
                <a:noFill/>
              </a:ln>
              <a:effectLst/>
            </c:spPr>
            <c:showVal val="1"/>
            <c:showLeaderLines val="1"/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Лист1!$A$2:$A$5</c:f>
              <c:strCache>
                <c:ptCount val="4"/>
                <c:pt idx="0">
                  <c:v>НДФЛ</c:v>
                </c:pt>
                <c:pt idx="1">
                  <c:v>государственная пошлина</c:v>
                </c:pt>
                <c:pt idx="2">
                  <c:v>Налог на имущество физ.лиц.</c:v>
                </c:pt>
                <c:pt idx="3">
                  <c:v>Земельный налог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195</c:v>
                </c:pt>
                <c:pt idx="1">
                  <c:v>4.5999999999999996</c:v>
                </c:pt>
                <c:pt idx="2">
                  <c:v>226</c:v>
                </c:pt>
                <c:pt idx="3">
                  <c:v>929.2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7BC2-4568-9B67-C549E1C1CEF8}"/>
            </c:ext>
          </c:extLst>
        </c:ser>
        <c:firstSliceAng val="0"/>
      </c:pieChart>
    </c:plotArea>
    <c:legend>
      <c:legendPos val="r"/>
      <c:layout>
        <c:manualLayout>
          <c:xMode val="edge"/>
          <c:yMode val="edge"/>
          <c:x val="0.64111821987416762"/>
          <c:y val="0"/>
          <c:w val="0.30676775856322475"/>
          <c:h val="0.50599815982887664"/>
        </c:manualLayout>
      </c:layout>
    </c:legend>
    <c:plotVisOnly val="1"/>
    <c:dispBlanksAs val="zero"/>
  </c:chart>
  <c:txPr>
    <a:bodyPr/>
    <a:lstStyle/>
    <a:p>
      <a:pPr>
        <a:defRPr sz="1800"/>
      </a:pPr>
      <a:endParaRPr lang="ru-RU"/>
    </a:p>
  </c:tx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style val="26"/>
  <c:chart>
    <c:title>
      <c:tx>
        <c:rich>
          <a:bodyPr/>
          <a:lstStyle/>
          <a:p>
            <a:pPr>
              <a:defRPr/>
            </a:pPr>
            <a:r>
              <a:rPr lang="ru-RU"/>
              <a:t>Тыс.руб.</a:t>
            </a:r>
          </a:p>
        </c:rich>
      </c:tx>
      <c:layout/>
    </c:title>
    <c:view3D>
      <c:rotX val="75"/>
      <c:perspective val="30"/>
    </c:view3D>
    <c:plotArea>
      <c:layout/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showVal val="1"/>
            <c:showLeaderLines val="1"/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Лист1!$A$2:$A$10</c:f>
              <c:strCache>
                <c:ptCount val="9"/>
                <c:pt idx="0">
                  <c:v>Общегосударственные вопросы</c:v>
                </c:pt>
                <c:pt idx="1">
                  <c:v>Национальная оборона</c:v>
                </c:pt>
                <c:pt idx="2">
                  <c:v>Национальная экономика</c:v>
                </c:pt>
                <c:pt idx="3">
                  <c:v>Жилищно- коммунальное хозяйство</c:v>
                </c:pt>
                <c:pt idx="4">
                  <c:v>национальная безопасность и правоохранительная деятельность</c:v>
                </c:pt>
                <c:pt idx="5">
                  <c:v>Образование</c:v>
                </c:pt>
                <c:pt idx="6">
                  <c:v>Культура, кинематография</c:v>
                </c:pt>
                <c:pt idx="7">
                  <c:v>Физическая культура и спорт</c:v>
                </c:pt>
                <c:pt idx="8">
                  <c:v>Социальная политика</c:v>
                </c:pt>
              </c:strCache>
            </c:strRef>
          </c:cat>
          <c:val>
            <c:numRef>
              <c:f>Лист1!$B$2:$B$10</c:f>
              <c:numCache>
                <c:formatCode>General</c:formatCode>
                <c:ptCount val="9"/>
                <c:pt idx="0">
                  <c:v>8350.2999999999975</c:v>
                </c:pt>
                <c:pt idx="1">
                  <c:v>175.4</c:v>
                </c:pt>
                <c:pt idx="2">
                  <c:v>76.099999999999994</c:v>
                </c:pt>
                <c:pt idx="3">
                  <c:v>799.5</c:v>
                </c:pt>
                <c:pt idx="4">
                  <c:v>43.2</c:v>
                </c:pt>
                <c:pt idx="5">
                  <c:v>15</c:v>
                </c:pt>
                <c:pt idx="6">
                  <c:v>1427.5</c:v>
                </c:pt>
                <c:pt idx="7">
                  <c:v>0</c:v>
                </c:pt>
                <c:pt idx="8">
                  <c:v>20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EF70-4731-922A-FD5561707FDF}"/>
            </c:ext>
          </c:extLst>
        </c:ser>
      </c:pie3DChart>
    </c:plotArea>
    <c:legend>
      <c:legendPos val="r"/>
      <c:layout>
        <c:manualLayout>
          <c:xMode val="edge"/>
          <c:yMode val="edge"/>
          <c:x val="0.69531860600758333"/>
          <c:y val="0.20916609349214768"/>
          <c:w val="0.29432645572081317"/>
          <c:h val="0.58621138510266857"/>
        </c:manualLayout>
      </c:layout>
    </c:legend>
    <c:plotVisOnly val="1"/>
    <c:dispBlanksAs val="zero"/>
  </c:chart>
  <c:txPr>
    <a:bodyPr/>
    <a:lstStyle/>
    <a:p>
      <a:pPr>
        <a:defRPr sz="800"/>
      </a:pPr>
      <a:endParaRPr lang="ru-RU"/>
    </a:p>
  </c:txPr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title>
      <c:tx>
        <c:rich>
          <a:bodyPr/>
          <a:lstStyle/>
          <a:p>
            <a:pPr>
              <a:defRPr/>
            </a:pPr>
            <a:r>
              <a:rPr lang="ru-RU" dirty="0" smtClean="0"/>
              <a:t>Тыс. рублей</a:t>
            </a:r>
            <a:endParaRPr lang="ru-RU" dirty="0"/>
          </a:p>
        </c:rich>
      </c:tx>
      <c:layout/>
    </c:title>
    <c:plotArea>
      <c:layout/>
      <c:doughnut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spPr>
            <a:effectLst>
              <a:glow rad="139700">
                <a:schemeClr val="accent3">
                  <a:satMod val="175000"/>
                  <a:alpha val="40000"/>
                </a:schemeClr>
              </a:glow>
            </a:effectLst>
            <a:scene3d>
              <a:camera prst="orthographicFront"/>
              <a:lightRig rig="threePt" dir="t"/>
            </a:scene3d>
            <a:sp3d>
              <a:bevelT/>
            </a:sp3d>
          </c:spPr>
          <c:dLbls>
            <c:dLbl>
              <c:idx val="6"/>
              <c:layout>
                <c:manualLayout>
                  <c:x val="0"/>
                  <c:y val="-4.2090489913417482E-2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4228-46F6-9B71-D19A4E9C5CD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100"/>
                </a:pPr>
                <a:endParaRPr lang="ru-RU"/>
              </a:p>
            </c:txPr>
            <c:showVal val="1"/>
            <c:showLeaderLines val="1"/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Лист1!$A$2:$A$10</c:f>
              <c:strCache>
                <c:ptCount val="9"/>
                <c:pt idx="0">
                  <c:v>Общегосударственные расходы</c:v>
                </c:pt>
                <c:pt idx="1">
                  <c:v>Национальная безопасность и правоохранительная деятельность</c:v>
                </c:pt>
                <c:pt idx="2">
                  <c:v>Национальная экономики</c:v>
                </c:pt>
                <c:pt idx="3">
                  <c:v>Жилищно-коммунальное хозяйство</c:v>
                </c:pt>
                <c:pt idx="4">
                  <c:v>национальная оборона</c:v>
                </c:pt>
                <c:pt idx="5">
                  <c:v>Образование</c:v>
                </c:pt>
                <c:pt idx="6">
                  <c:v>Культура, кинематография</c:v>
                </c:pt>
                <c:pt idx="7">
                  <c:v>Социальная политика</c:v>
                </c:pt>
                <c:pt idx="8">
                  <c:v>Физическая культура и спорт</c:v>
                </c:pt>
              </c:strCache>
            </c:strRef>
          </c:cat>
          <c:val>
            <c:numRef>
              <c:f>Лист1!$B$2:$B$10</c:f>
              <c:numCache>
                <c:formatCode>General</c:formatCode>
                <c:ptCount val="9"/>
                <c:pt idx="0">
                  <c:v>7385.5</c:v>
                </c:pt>
                <c:pt idx="1">
                  <c:v>41.4</c:v>
                </c:pt>
                <c:pt idx="2">
                  <c:v>68.099999999999994</c:v>
                </c:pt>
                <c:pt idx="3">
                  <c:v>412.2</c:v>
                </c:pt>
                <c:pt idx="4">
                  <c:v>191.5</c:v>
                </c:pt>
                <c:pt idx="5">
                  <c:v>15</c:v>
                </c:pt>
                <c:pt idx="6">
                  <c:v>927.1</c:v>
                </c:pt>
                <c:pt idx="7">
                  <c:v>50</c:v>
                </c:pt>
                <c:pt idx="8">
                  <c:v>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4228-46F6-9B71-D19A4E9C5CDD}"/>
            </c:ext>
          </c:extLst>
        </c:ser>
        <c:firstSliceAng val="0"/>
        <c:holeSize val="50"/>
      </c:doughnutChart>
      <c:spPr>
        <a:effectLst>
          <a:glow rad="139700">
            <a:schemeClr val="accent3">
              <a:satMod val="175000"/>
              <a:alpha val="40000"/>
            </a:schemeClr>
          </a:glow>
        </a:effectLst>
      </c:spPr>
    </c:plotArea>
    <c:legend>
      <c:legendPos val="r"/>
      <c:layout/>
      <c:txPr>
        <a:bodyPr/>
        <a:lstStyle/>
        <a:p>
          <a:pPr>
            <a:defRPr sz="1200"/>
          </a:pPr>
          <a:endParaRPr lang="ru-RU"/>
        </a:p>
      </c:txPr>
    </c:legend>
    <c:plotVisOnly val="1"/>
    <c:dispBlanksAs val="zero"/>
  </c:chart>
  <c:spPr>
    <a:effectLst/>
  </c:spPr>
  <c:txPr>
    <a:bodyPr/>
    <a:lstStyle/>
    <a:p>
      <a:pPr>
        <a:defRPr sz="1800"/>
      </a:pPr>
      <a:endParaRPr lang="ru-RU"/>
    </a:p>
  </c:txPr>
  <c:externalData r:id="rId1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title>
      <c:tx>
        <c:rich>
          <a:bodyPr/>
          <a:lstStyle/>
          <a:p>
            <a:pPr>
              <a:defRPr/>
            </a:pPr>
            <a:r>
              <a:rPr lang="ru-RU" dirty="0" smtClean="0"/>
              <a:t>Тыс. рублей</a:t>
            </a:r>
            <a:endParaRPr lang="ru-RU" dirty="0"/>
          </a:p>
        </c:rich>
      </c:tx>
      <c:layout/>
    </c:title>
    <c:plotArea>
      <c:layout/>
      <c:doughnut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spPr>
            <a:effectLst>
              <a:glow rad="139700">
                <a:schemeClr val="accent3">
                  <a:satMod val="175000"/>
                  <a:alpha val="40000"/>
                </a:schemeClr>
              </a:glow>
            </a:effectLst>
            <a:scene3d>
              <a:camera prst="orthographicFront"/>
              <a:lightRig rig="threePt" dir="t"/>
            </a:scene3d>
            <a:sp3d>
              <a:bevelT/>
            </a:sp3d>
          </c:spPr>
          <c:dLbls>
            <c:dLbl>
              <c:idx val="1"/>
              <c:layout>
                <c:manualLayout>
                  <c:x val="3.0864197530864252E-3"/>
                  <c:y val="4.4896522574311919E-2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4D2-49B5-808A-5660F8A7B10A}"/>
                </c:ext>
              </c:extLst>
            </c:dLbl>
            <c:dLbl>
              <c:idx val="2"/>
              <c:layout>
                <c:manualLayout>
                  <c:x val="4.6296296296296389E-3"/>
                  <c:y val="-4.2090489913417482E-2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4D2-49B5-808A-5660F8A7B10A}"/>
                </c:ext>
              </c:extLst>
            </c:dLbl>
            <c:dLbl>
              <c:idx val="6"/>
              <c:layout>
                <c:manualLayout>
                  <c:x val="0"/>
                  <c:y val="-4.2090489913417482E-2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4D2-49B5-808A-5660F8A7B10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100"/>
                </a:pPr>
                <a:endParaRPr lang="ru-RU"/>
              </a:p>
            </c:txPr>
            <c:showVal val="1"/>
            <c:showLeaderLines val="1"/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Лист1!$A$2:$A$10</c:f>
              <c:strCache>
                <c:ptCount val="9"/>
                <c:pt idx="0">
                  <c:v>Общегосударственные расходы</c:v>
                </c:pt>
                <c:pt idx="1">
                  <c:v>Национальная безопасность и правоохранительная деятельность</c:v>
                </c:pt>
                <c:pt idx="2">
                  <c:v>Национальная экономики</c:v>
                </c:pt>
                <c:pt idx="3">
                  <c:v>Жилищно-коммунальное хозяйство</c:v>
                </c:pt>
                <c:pt idx="4">
                  <c:v>национальная оборона</c:v>
                </c:pt>
                <c:pt idx="5">
                  <c:v>Образование</c:v>
                </c:pt>
                <c:pt idx="6">
                  <c:v>Культура, кинематография</c:v>
                </c:pt>
                <c:pt idx="7">
                  <c:v>Социальная политика</c:v>
                </c:pt>
                <c:pt idx="8">
                  <c:v>Физическая культура и спорт</c:v>
                </c:pt>
              </c:strCache>
            </c:strRef>
          </c:cat>
          <c:val>
            <c:numRef>
              <c:f>Лист1!$B$2:$B$10</c:f>
              <c:numCache>
                <c:formatCode>General</c:formatCode>
                <c:ptCount val="9"/>
                <c:pt idx="0">
                  <c:v>6299.1</c:v>
                </c:pt>
                <c:pt idx="1">
                  <c:v>10</c:v>
                </c:pt>
                <c:pt idx="2">
                  <c:v>68.099999999999994</c:v>
                </c:pt>
                <c:pt idx="3">
                  <c:v>53</c:v>
                </c:pt>
                <c:pt idx="4">
                  <c:v>0</c:v>
                </c:pt>
                <c:pt idx="5">
                  <c:v>10</c:v>
                </c:pt>
                <c:pt idx="6">
                  <c:v>880.9</c:v>
                </c:pt>
                <c:pt idx="7">
                  <c:v>0</c:v>
                </c:pt>
                <c:pt idx="8">
                  <c:v>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F4D2-49B5-808A-5660F8A7B10A}"/>
            </c:ext>
          </c:extLst>
        </c:ser>
        <c:firstSliceAng val="0"/>
        <c:holeSize val="50"/>
      </c:doughnutChart>
      <c:spPr>
        <a:effectLst>
          <a:glow rad="139700">
            <a:schemeClr val="accent3">
              <a:satMod val="175000"/>
              <a:alpha val="40000"/>
            </a:schemeClr>
          </a:glow>
        </a:effectLst>
      </c:spPr>
    </c:plotArea>
    <c:legend>
      <c:legendPos val="r"/>
      <c:layout/>
      <c:txPr>
        <a:bodyPr/>
        <a:lstStyle/>
        <a:p>
          <a:pPr>
            <a:defRPr sz="1200"/>
          </a:pPr>
          <a:endParaRPr lang="ru-RU"/>
        </a:p>
      </c:txPr>
    </c:legend>
    <c:plotVisOnly val="1"/>
    <c:dispBlanksAs val="zero"/>
  </c:chart>
  <c:txPr>
    <a:bodyPr/>
    <a:lstStyle/>
    <a:p>
      <a:pPr>
        <a:defRPr sz="1800"/>
      </a:pPr>
      <a:endParaRPr lang="ru-RU"/>
    </a:p>
  </c:txPr>
  <c:externalData r:id="rId1"/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3">
  <dgm:title val=""/>
  <dgm:desc val=""/>
  <dgm:catLst>
    <dgm:cat type="accent2" pri="11300"/>
  </dgm:catLst>
  <dgm:styleLbl name="node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>
        <a:shade val="80000"/>
      </a:schemeClr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>
        <a:shade val="80000"/>
      </a:schemeClr>
      <a:schemeClr val="accent2">
        <a:tint val="7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/>
    <dgm:txEffectClrLst/>
  </dgm:styleLbl>
  <dgm:styleLbl name="lnNode1">
    <dgm:fillClrLst>
      <a:schemeClr val="accent2">
        <a:shade val="80000"/>
      </a:schemeClr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shade val="80000"/>
        <a:alpha val="50000"/>
      </a:schemeClr>
      <a:schemeClr val="accent2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/>
    <dgm:txEffectClrLst/>
  </dgm:styleLbl>
  <dgm:styleLbl name="fg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9000"/>
      </a:schemeClr>
    </dgm:fillClrLst>
    <dgm:linClrLst meth="repeat">
      <a:schemeClr val="accent2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80000"/>
      </a:schemeClr>
    </dgm:fillClrLst>
    <dgm:linClrLst meth="repeat">
      <a:schemeClr val="accent2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3C3CD5E-1BFA-4B5F-B179-9B376D07FA01}" type="doc">
      <dgm:prSet loTypeId="urn:microsoft.com/office/officeart/2005/8/layout/lProcess3" loCatId="process" qsTypeId="urn:microsoft.com/office/officeart/2005/8/quickstyle/simple1" qsCatId="simple" csTypeId="urn:microsoft.com/office/officeart/2005/8/colors/accent2_3" csCatId="accent2" phldr="1"/>
      <dgm:spPr/>
      <dgm:t>
        <a:bodyPr/>
        <a:lstStyle/>
        <a:p>
          <a:endParaRPr lang="ru-RU"/>
        </a:p>
      </dgm:t>
    </dgm:pt>
    <dgm:pt modelId="{69488170-6264-4EF5-84F0-DA6812BE8636}">
      <dgm:prSet/>
      <dgm:spPr/>
      <dgm:t>
        <a:bodyPr/>
        <a:lstStyle/>
        <a:p>
          <a:pPr rtl="0"/>
          <a:r>
            <a:rPr lang="ru-RU" b="1" baseline="0" dirty="0" smtClean="0">
              <a:latin typeface="Cambria" pitchFamily="18" charset="0"/>
            </a:rPr>
            <a:t>Формирование </a:t>
          </a:r>
          <a:br>
            <a:rPr lang="ru-RU" b="1" baseline="0" dirty="0" smtClean="0">
              <a:latin typeface="Cambria" pitchFamily="18" charset="0"/>
            </a:rPr>
          </a:br>
          <a:r>
            <a:rPr lang="ru-RU" b="1" baseline="0" dirty="0" smtClean="0">
              <a:latin typeface="Cambria" pitchFamily="18" charset="0"/>
            </a:rPr>
            <a:t>проекта бюджета </a:t>
          </a:r>
          <a:br>
            <a:rPr lang="ru-RU" b="1" baseline="0" dirty="0" smtClean="0">
              <a:latin typeface="Cambria" pitchFamily="18" charset="0"/>
            </a:rPr>
          </a:br>
          <a:r>
            <a:rPr lang="ru-RU" b="1" baseline="0" dirty="0" smtClean="0">
              <a:latin typeface="Cambria" pitchFamily="18" charset="0"/>
            </a:rPr>
            <a:t>на 2025-2027 годы </a:t>
          </a:r>
          <a:br>
            <a:rPr lang="ru-RU" b="1" baseline="0" dirty="0" smtClean="0">
              <a:latin typeface="Cambria" pitchFamily="18" charset="0"/>
            </a:rPr>
          </a:br>
          <a:r>
            <a:rPr lang="ru-RU" b="1" baseline="0" dirty="0" smtClean="0">
              <a:latin typeface="Cambria" pitchFamily="18" charset="0"/>
            </a:rPr>
            <a:t>бюджетных отношений в Веселовском сельском поселении Дубовского района Ростовской области</a:t>
          </a:r>
          <a:r>
            <a:rPr lang="ru-RU" b="1" dirty="0" smtClean="0"/>
            <a:t/>
          </a:r>
          <a:br>
            <a:rPr lang="ru-RU" b="1" dirty="0" smtClean="0"/>
          </a:br>
          <a:endParaRPr lang="ru-RU" b="1" dirty="0"/>
        </a:p>
      </dgm:t>
    </dgm:pt>
    <dgm:pt modelId="{F82CF56D-D0B4-4EFD-80A4-A1B1D53E34CC}" type="parTrans" cxnId="{91F5545E-C106-4298-AD5A-C3AF43C74919}">
      <dgm:prSet/>
      <dgm:spPr/>
      <dgm:t>
        <a:bodyPr/>
        <a:lstStyle/>
        <a:p>
          <a:endParaRPr lang="ru-RU"/>
        </a:p>
      </dgm:t>
    </dgm:pt>
    <dgm:pt modelId="{3972E295-F585-4173-8C96-6AB4C5BD7BCA}" type="sibTrans" cxnId="{91F5545E-C106-4298-AD5A-C3AF43C74919}">
      <dgm:prSet/>
      <dgm:spPr/>
      <dgm:t>
        <a:bodyPr/>
        <a:lstStyle/>
        <a:p>
          <a:endParaRPr lang="ru-RU"/>
        </a:p>
      </dgm:t>
    </dgm:pt>
    <dgm:pt modelId="{FBE607C9-27EA-444D-BD86-D25830AE457D}" type="pres">
      <dgm:prSet presAssocID="{B3C3CD5E-1BFA-4B5F-B179-9B376D07FA01}" presName="Name0" presStyleCnt="0">
        <dgm:presLayoutVars>
          <dgm:chPref val="3"/>
          <dgm:dir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111D0F94-A15F-44FF-894A-F6B3B0729F29}" type="pres">
      <dgm:prSet presAssocID="{69488170-6264-4EF5-84F0-DA6812BE8636}" presName="horFlow" presStyleCnt="0"/>
      <dgm:spPr/>
    </dgm:pt>
    <dgm:pt modelId="{5AAC8BCB-D6C5-4947-B161-C72E834E40E1}" type="pres">
      <dgm:prSet presAssocID="{69488170-6264-4EF5-84F0-DA6812BE8636}" presName="bigChev" presStyleLbl="node1" presStyleIdx="0" presStyleCnt="1" custScaleY="146508" custLinFactNeighborX="-414" custLinFactNeighborY="-4725"/>
      <dgm:spPr/>
      <dgm:t>
        <a:bodyPr/>
        <a:lstStyle/>
        <a:p>
          <a:endParaRPr lang="ru-RU"/>
        </a:p>
      </dgm:t>
    </dgm:pt>
  </dgm:ptLst>
  <dgm:cxnLst>
    <dgm:cxn modelId="{91F5545E-C106-4298-AD5A-C3AF43C74919}" srcId="{B3C3CD5E-1BFA-4B5F-B179-9B376D07FA01}" destId="{69488170-6264-4EF5-84F0-DA6812BE8636}" srcOrd="0" destOrd="0" parTransId="{F82CF56D-D0B4-4EFD-80A4-A1B1D53E34CC}" sibTransId="{3972E295-F585-4173-8C96-6AB4C5BD7BCA}"/>
    <dgm:cxn modelId="{7349A481-D824-4643-918F-1534ED25BAB8}" type="presOf" srcId="{69488170-6264-4EF5-84F0-DA6812BE8636}" destId="{5AAC8BCB-D6C5-4947-B161-C72E834E40E1}" srcOrd="0" destOrd="0" presId="urn:microsoft.com/office/officeart/2005/8/layout/lProcess3"/>
    <dgm:cxn modelId="{CFC197AD-FB52-4046-B29F-D237420C1925}" type="presOf" srcId="{B3C3CD5E-1BFA-4B5F-B179-9B376D07FA01}" destId="{FBE607C9-27EA-444D-BD86-D25830AE457D}" srcOrd="0" destOrd="0" presId="urn:microsoft.com/office/officeart/2005/8/layout/lProcess3"/>
    <dgm:cxn modelId="{870302B0-44FC-46C4-9371-AFD16DF4D235}" type="presParOf" srcId="{FBE607C9-27EA-444D-BD86-D25830AE457D}" destId="{111D0F94-A15F-44FF-894A-F6B3B0729F29}" srcOrd="0" destOrd="0" presId="urn:microsoft.com/office/officeart/2005/8/layout/lProcess3"/>
    <dgm:cxn modelId="{B5009613-A56E-45D3-B938-ACDBEF278CB1}" type="presParOf" srcId="{111D0F94-A15F-44FF-894A-F6B3B0729F29}" destId="{5AAC8BCB-D6C5-4947-B161-C72E834E40E1}" srcOrd="0" destOrd="0" presId="urn:microsoft.com/office/officeart/2005/8/layout/lProcess3"/>
  </dgm:cxnLst>
  <dgm:bg/>
  <dgm:whole/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DD6E540-69D0-4E4D-86F0-1A60EF0CF9B3}" type="doc">
      <dgm:prSet loTypeId="urn:microsoft.com/office/officeart/2005/8/layout/pyramid3" loCatId="pyramid" qsTypeId="urn:microsoft.com/office/officeart/2005/8/quickstyle/simple5" qsCatId="simple" csTypeId="urn:microsoft.com/office/officeart/2005/8/colors/colorful2" csCatId="colorful" phldr="1"/>
      <dgm:spPr/>
      <dgm:t>
        <a:bodyPr/>
        <a:lstStyle/>
        <a:p>
          <a:endParaRPr lang="ru-RU"/>
        </a:p>
      </dgm:t>
    </dgm:pt>
    <dgm:pt modelId="{40C1D0D5-1640-4F25-A117-7F5DB971B261}">
      <dgm:prSet phldrT="[Текст]" custT="1"/>
      <dgm:spPr/>
      <dgm:t>
        <a:bodyPr/>
        <a:lstStyle/>
        <a:p>
          <a:r>
            <a:rPr lang="ru-RU" sz="1600" dirty="0" smtClean="0"/>
            <a:t>Культура, кинематография 12,8%</a:t>
          </a:r>
          <a:endParaRPr lang="ru-RU" sz="1600" dirty="0"/>
        </a:p>
      </dgm:t>
    </dgm:pt>
    <dgm:pt modelId="{311B9D63-16B7-42FC-B317-5C56F549F421}" type="parTrans" cxnId="{746AAB93-8B64-4146-9385-EC0B41E62DE4}">
      <dgm:prSet/>
      <dgm:spPr/>
      <dgm:t>
        <a:bodyPr/>
        <a:lstStyle/>
        <a:p>
          <a:endParaRPr lang="ru-RU"/>
        </a:p>
      </dgm:t>
    </dgm:pt>
    <dgm:pt modelId="{5C0CD5D4-8582-4029-9226-56DEAC5D7B33}" type="sibTrans" cxnId="{746AAB93-8B64-4146-9385-EC0B41E62DE4}">
      <dgm:prSet/>
      <dgm:spPr/>
      <dgm:t>
        <a:bodyPr/>
        <a:lstStyle/>
        <a:p>
          <a:endParaRPr lang="ru-RU"/>
        </a:p>
      </dgm:t>
    </dgm:pt>
    <dgm:pt modelId="{9DDA30F1-98D2-4359-B233-ABBA2E88C44C}">
      <dgm:prSet custT="1"/>
      <dgm:spPr/>
      <dgm:t>
        <a:bodyPr/>
        <a:lstStyle/>
        <a:p>
          <a:r>
            <a:rPr lang="ru-RU" sz="1950" dirty="0" smtClean="0"/>
            <a:t>Общегосударственные вопросы 75,0%</a:t>
          </a:r>
        </a:p>
      </dgm:t>
    </dgm:pt>
    <dgm:pt modelId="{3D812AB3-26FA-408B-B84B-A6204B00F6D7}" type="parTrans" cxnId="{E387B106-4DF2-4FAB-B3B0-DCE594CA97C3}">
      <dgm:prSet/>
      <dgm:spPr/>
      <dgm:t>
        <a:bodyPr/>
        <a:lstStyle/>
        <a:p>
          <a:endParaRPr lang="ru-RU"/>
        </a:p>
      </dgm:t>
    </dgm:pt>
    <dgm:pt modelId="{530B28E1-A389-4506-9476-A9433088228C}" type="sibTrans" cxnId="{E387B106-4DF2-4FAB-B3B0-DCE594CA97C3}">
      <dgm:prSet/>
      <dgm:spPr/>
      <dgm:t>
        <a:bodyPr/>
        <a:lstStyle/>
        <a:p>
          <a:endParaRPr lang="ru-RU"/>
        </a:p>
      </dgm:t>
    </dgm:pt>
    <dgm:pt modelId="{712C064F-A370-42AB-9EFF-4B824EEF4C61}">
      <dgm:prSet custT="1"/>
      <dgm:spPr/>
      <dgm:t>
        <a:bodyPr/>
        <a:lstStyle/>
        <a:p>
          <a:r>
            <a:rPr lang="ru-RU" sz="1600" dirty="0" smtClean="0"/>
            <a:t>Национальная безопасность 0,4%</a:t>
          </a:r>
          <a:endParaRPr lang="ru-RU" sz="1600" dirty="0">
            <a:latin typeface="Times New Roman" pitchFamily="18" charset="0"/>
            <a:cs typeface="Times New Roman" pitchFamily="18" charset="0"/>
          </a:endParaRPr>
        </a:p>
      </dgm:t>
    </dgm:pt>
    <dgm:pt modelId="{80D8EC75-BACA-41E1-A54D-C2AE644819FB}" type="sibTrans" cxnId="{4B86D60F-3D1E-4E1F-A2F3-2EE1F5E1CBA3}">
      <dgm:prSet/>
      <dgm:spPr/>
      <dgm:t>
        <a:bodyPr/>
        <a:lstStyle/>
        <a:p>
          <a:endParaRPr lang="ru-RU"/>
        </a:p>
      </dgm:t>
    </dgm:pt>
    <dgm:pt modelId="{18C1983D-0874-448F-8426-25671484AA2F}" type="parTrans" cxnId="{4B86D60F-3D1E-4E1F-A2F3-2EE1F5E1CBA3}">
      <dgm:prSet/>
      <dgm:spPr/>
      <dgm:t>
        <a:bodyPr/>
        <a:lstStyle/>
        <a:p>
          <a:endParaRPr lang="ru-RU"/>
        </a:p>
      </dgm:t>
    </dgm:pt>
    <dgm:pt modelId="{F50B3DFB-348A-49C9-B544-3EF5C33D9CBF}">
      <dgm:prSet custT="1"/>
      <dgm:spPr/>
      <dgm:t>
        <a:bodyPr/>
        <a:lstStyle/>
        <a:p>
          <a:r>
            <a:rPr lang="ru-RU" sz="1100" dirty="0" smtClean="0"/>
            <a:t>%</a:t>
          </a:r>
          <a:endParaRPr lang="ru-RU" sz="1100" dirty="0"/>
        </a:p>
      </dgm:t>
    </dgm:pt>
    <dgm:pt modelId="{64EBA4BA-5811-4F52-A711-94134FE5CDBB}" type="parTrans" cxnId="{F4669402-AD08-4C24-88FA-B7AC83F20B20}">
      <dgm:prSet/>
      <dgm:spPr/>
      <dgm:t>
        <a:bodyPr/>
        <a:lstStyle/>
        <a:p>
          <a:endParaRPr lang="ru-RU"/>
        </a:p>
      </dgm:t>
    </dgm:pt>
    <dgm:pt modelId="{1C16F913-06AC-475D-AD0E-81B301513390}" type="sibTrans" cxnId="{F4669402-AD08-4C24-88FA-B7AC83F20B20}">
      <dgm:prSet/>
      <dgm:spPr/>
      <dgm:t>
        <a:bodyPr/>
        <a:lstStyle/>
        <a:p>
          <a:endParaRPr lang="ru-RU"/>
        </a:p>
      </dgm:t>
    </dgm:pt>
    <dgm:pt modelId="{4D1116A6-668E-45D4-A216-B7E4458FBE93}">
      <dgm:prSet phldrT="[Текст]" custT="1"/>
      <dgm:spPr/>
      <dgm:t>
        <a:bodyPr/>
        <a:lstStyle/>
        <a:p>
          <a:r>
            <a:rPr lang="ru-RU" sz="1600" dirty="0" smtClean="0"/>
            <a:t>Жилищно-коммунальное </a:t>
          </a:r>
          <a:r>
            <a:rPr lang="ru-RU" sz="1600" dirty="0" err="1" smtClean="0"/>
            <a:t>хоз-во</a:t>
          </a:r>
          <a:r>
            <a:rPr lang="ru-RU" sz="1600" dirty="0" smtClean="0"/>
            <a:t> 7,2%</a:t>
          </a:r>
          <a:endParaRPr lang="ru-RU" dirty="0"/>
        </a:p>
      </dgm:t>
    </dgm:pt>
    <dgm:pt modelId="{3FB9EC71-00C4-4214-9DD9-7918AE88D35E}" type="parTrans" cxnId="{C55647BE-73B1-43BA-A6B4-ADD8E635FF69}">
      <dgm:prSet/>
      <dgm:spPr/>
      <dgm:t>
        <a:bodyPr/>
        <a:lstStyle/>
        <a:p>
          <a:endParaRPr lang="ru-RU"/>
        </a:p>
      </dgm:t>
    </dgm:pt>
    <dgm:pt modelId="{13B467E2-0AE8-4B65-AAA3-4F2B1AED1C68}" type="sibTrans" cxnId="{C55647BE-73B1-43BA-A6B4-ADD8E635FF69}">
      <dgm:prSet/>
      <dgm:spPr/>
      <dgm:t>
        <a:bodyPr/>
        <a:lstStyle/>
        <a:p>
          <a:endParaRPr lang="ru-RU"/>
        </a:p>
      </dgm:t>
    </dgm:pt>
    <dgm:pt modelId="{0F8CF0D2-52F8-43A6-99C6-FC6D771B8BBB}">
      <dgm:prSet custT="1"/>
      <dgm:spPr/>
      <dgm:t>
        <a:bodyPr/>
        <a:lstStyle/>
        <a:p>
          <a:r>
            <a:rPr lang="ru-RU" sz="1600" dirty="0" smtClean="0"/>
            <a:t>Национальная оборона 1,6%</a:t>
          </a:r>
        </a:p>
      </dgm:t>
    </dgm:pt>
    <dgm:pt modelId="{4507A91D-9694-4F9B-A7D1-C1DE0D5F0520}" type="parTrans" cxnId="{ABE74D89-F493-46A2-8519-38FCE8B8F884}">
      <dgm:prSet/>
      <dgm:spPr/>
      <dgm:t>
        <a:bodyPr/>
        <a:lstStyle/>
        <a:p>
          <a:endParaRPr lang="ru-RU"/>
        </a:p>
      </dgm:t>
    </dgm:pt>
    <dgm:pt modelId="{98F3D190-326E-4061-B420-BD22B4C4A6F5}" type="sibTrans" cxnId="{ABE74D89-F493-46A2-8519-38FCE8B8F884}">
      <dgm:prSet/>
      <dgm:spPr/>
      <dgm:t>
        <a:bodyPr/>
        <a:lstStyle/>
        <a:p>
          <a:endParaRPr lang="ru-RU"/>
        </a:p>
      </dgm:t>
    </dgm:pt>
    <dgm:pt modelId="{8CDCBED9-40CE-4A51-8DB5-F831035E31BF}">
      <dgm:prSet custT="1"/>
      <dgm:spPr/>
      <dgm:t>
        <a:bodyPr/>
        <a:lstStyle/>
        <a:p>
          <a:r>
            <a:rPr lang="ru-RU" sz="1600" dirty="0" smtClean="0"/>
            <a:t>Социальная политика 2,2%</a:t>
          </a:r>
          <a:endParaRPr lang="ru-RU" sz="1600" dirty="0">
            <a:latin typeface="Times New Roman" pitchFamily="18" charset="0"/>
            <a:cs typeface="Times New Roman" pitchFamily="18" charset="0"/>
          </a:endParaRPr>
        </a:p>
      </dgm:t>
    </dgm:pt>
    <dgm:pt modelId="{7AEBAE59-F451-4D97-A1ED-701FF5FA388F}" type="parTrans" cxnId="{96BBB693-DCDE-45F7-A395-62FBB4AB8100}">
      <dgm:prSet/>
      <dgm:spPr/>
      <dgm:t>
        <a:bodyPr/>
        <a:lstStyle/>
        <a:p>
          <a:endParaRPr lang="ru-RU"/>
        </a:p>
      </dgm:t>
    </dgm:pt>
    <dgm:pt modelId="{227DE05C-3E60-4124-89FA-BA7556123ACC}" type="sibTrans" cxnId="{96BBB693-DCDE-45F7-A395-62FBB4AB8100}">
      <dgm:prSet/>
      <dgm:spPr/>
      <dgm:t>
        <a:bodyPr/>
        <a:lstStyle/>
        <a:p>
          <a:endParaRPr lang="ru-RU"/>
        </a:p>
      </dgm:t>
    </dgm:pt>
    <dgm:pt modelId="{0CCD8F41-11DE-47AF-858C-1342650EFD02}" type="pres">
      <dgm:prSet presAssocID="{CDD6E540-69D0-4E4D-86F0-1A60EF0CF9B3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65465DD3-C579-4B32-96B0-9C5D9386643C}" type="pres">
      <dgm:prSet presAssocID="{9DDA30F1-98D2-4359-B233-ABBA2E88C44C}" presName="Name8" presStyleCnt="0"/>
      <dgm:spPr/>
    </dgm:pt>
    <dgm:pt modelId="{C2406979-E8BA-4465-BC71-FB33630DD0D4}" type="pres">
      <dgm:prSet presAssocID="{9DDA30F1-98D2-4359-B233-ABBA2E88C44C}" presName="level" presStyleLbl="node1" presStyleIdx="0" presStyleCnt="7" custScaleX="97850" custScaleY="60458" custLinFactNeighborX="-74" custLinFactNeighborY="-10008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CDC07B5-392D-4441-8BCF-18EBAA6E5B01}" type="pres">
      <dgm:prSet presAssocID="{9DDA30F1-98D2-4359-B233-ABBA2E88C44C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3FDC7DB-3D7F-4652-BECE-2AFC36B232F5}" type="pres">
      <dgm:prSet presAssocID="{40C1D0D5-1640-4F25-A117-7F5DB971B261}" presName="Name8" presStyleCnt="0"/>
      <dgm:spPr/>
    </dgm:pt>
    <dgm:pt modelId="{EEE9C29A-2F30-460D-9437-364B33B69BB3}" type="pres">
      <dgm:prSet presAssocID="{40C1D0D5-1640-4F25-A117-7F5DB971B261}" presName="level" presStyleLbl="node1" presStyleIdx="1" presStyleCnt="7" custScaleX="98750" custScaleY="71160" custLinFactNeighborX="-20" custLinFactNeighborY="8451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3194AA5-5CF3-4DD3-B8F7-8A65BDCAD272}" type="pres">
      <dgm:prSet presAssocID="{40C1D0D5-1640-4F25-A117-7F5DB971B261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E3C3365-06AD-452C-9A39-5EDE99F23F35}" type="pres">
      <dgm:prSet presAssocID="{4D1116A6-668E-45D4-A216-B7E4458FBE93}" presName="Name8" presStyleCnt="0"/>
      <dgm:spPr/>
    </dgm:pt>
    <dgm:pt modelId="{51AB90DC-7651-4E8A-BFD5-1610676F07B8}" type="pres">
      <dgm:prSet presAssocID="{4D1116A6-668E-45D4-A216-B7E4458FBE93}" presName="level" presStyleLbl="node1" presStyleIdx="2" presStyleCnt="7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D1C330D-1BB0-46CA-B5DE-5DE311560163}" type="pres">
      <dgm:prSet presAssocID="{4D1116A6-668E-45D4-A216-B7E4458FBE93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51BA2CF-70EC-4C0D-BFC9-58C8CA745E42}" type="pres">
      <dgm:prSet presAssocID="{8CDCBED9-40CE-4A51-8DB5-F831035E31BF}" presName="Name8" presStyleCnt="0"/>
      <dgm:spPr/>
    </dgm:pt>
    <dgm:pt modelId="{0E9C3DEA-6FBC-4A5D-B317-FDEF3E39D8CB}" type="pres">
      <dgm:prSet presAssocID="{8CDCBED9-40CE-4A51-8DB5-F831035E31BF}" presName="level" presStyleLbl="node1" presStyleIdx="3" presStyleCnt="7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799A0BA-0F6D-4E1D-9E3F-241EB8266A59}" type="pres">
      <dgm:prSet presAssocID="{8CDCBED9-40CE-4A51-8DB5-F831035E31BF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4AB150C-EFA9-43E6-A7D3-49B9CF1F733B}" type="pres">
      <dgm:prSet presAssocID="{0F8CF0D2-52F8-43A6-99C6-FC6D771B8BBB}" presName="Name8" presStyleCnt="0"/>
      <dgm:spPr/>
    </dgm:pt>
    <dgm:pt modelId="{A0035297-718F-4E38-97D0-3A432A08B70C}" type="pres">
      <dgm:prSet presAssocID="{0F8CF0D2-52F8-43A6-99C6-FC6D771B8BBB}" presName="level" presStyleLbl="node1" presStyleIdx="4" presStyleCnt="7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87BA6BD-BA69-4CC9-8E71-5D3F2054E25B}" type="pres">
      <dgm:prSet presAssocID="{0F8CF0D2-52F8-43A6-99C6-FC6D771B8BBB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CDD7B89-1A84-474C-8BCF-8A43DF5DBEEA}" type="pres">
      <dgm:prSet presAssocID="{712C064F-A370-42AB-9EFF-4B824EEF4C61}" presName="Name8" presStyleCnt="0"/>
      <dgm:spPr/>
    </dgm:pt>
    <dgm:pt modelId="{78A9B915-B95D-429F-A438-B5E3D8E99534}" type="pres">
      <dgm:prSet presAssocID="{712C064F-A370-42AB-9EFF-4B824EEF4C61}" presName="level" presStyleLbl="node1" presStyleIdx="5" presStyleCnt="7" custScaleX="104579" custScaleY="129490" custLinFactNeighborX="1836" custLinFactNeighborY="1160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E051E14-EAAD-4D86-8DB9-A55FCE39F5F7}" type="pres">
      <dgm:prSet presAssocID="{712C064F-A370-42AB-9EFF-4B824EEF4C61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537C2AC-F8C4-4A41-8AA5-40BB918B303C}" type="pres">
      <dgm:prSet presAssocID="{F50B3DFB-348A-49C9-B544-3EF5C33D9CBF}" presName="Name8" presStyleCnt="0"/>
      <dgm:spPr/>
    </dgm:pt>
    <dgm:pt modelId="{B73A4EF0-20AD-47E5-BC68-BC13A9D700DF}" type="pres">
      <dgm:prSet presAssocID="{F50B3DFB-348A-49C9-B544-3EF5C33D9CBF}" presName="level" presStyleLbl="node1" presStyleIdx="6" presStyleCnt="7" custFlipVert="1" custScaleX="15512" custScaleY="20649" custLinFactNeighborX="18872" custLinFactNeighborY="-32825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17F9DDE-9416-4765-B1EA-E9CC7EFD4906}" type="pres">
      <dgm:prSet presAssocID="{F50B3DFB-348A-49C9-B544-3EF5C33D9CBF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0C7425B3-9F21-4CA7-A909-3FE21800F21F}" type="presOf" srcId="{9DDA30F1-98D2-4359-B233-ABBA2E88C44C}" destId="{C2406979-E8BA-4465-BC71-FB33630DD0D4}" srcOrd="0" destOrd="0" presId="urn:microsoft.com/office/officeart/2005/8/layout/pyramid3"/>
    <dgm:cxn modelId="{CE8D9AAA-E0A7-46CC-A5BE-7CFCB5EA0430}" type="presOf" srcId="{F50B3DFB-348A-49C9-B544-3EF5C33D9CBF}" destId="{B73A4EF0-20AD-47E5-BC68-BC13A9D700DF}" srcOrd="0" destOrd="0" presId="urn:microsoft.com/office/officeart/2005/8/layout/pyramid3"/>
    <dgm:cxn modelId="{906F601F-4302-4078-BAFD-B4E0B5761966}" type="presOf" srcId="{712C064F-A370-42AB-9EFF-4B824EEF4C61}" destId="{AE051E14-EAAD-4D86-8DB9-A55FCE39F5F7}" srcOrd="1" destOrd="0" presId="urn:microsoft.com/office/officeart/2005/8/layout/pyramid3"/>
    <dgm:cxn modelId="{746AAB93-8B64-4146-9385-EC0B41E62DE4}" srcId="{CDD6E540-69D0-4E4D-86F0-1A60EF0CF9B3}" destId="{40C1D0D5-1640-4F25-A117-7F5DB971B261}" srcOrd="1" destOrd="0" parTransId="{311B9D63-16B7-42FC-B317-5C56F549F421}" sibTransId="{5C0CD5D4-8582-4029-9226-56DEAC5D7B33}"/>
    <dgm:cxn modelId="{F4669402-AD08-4C24-88FA-B7AC83F20B20}" srcId="{CDD6E540-69D0-4E4D-86F0-1A60EF0CF9B3}" destId="{F50B3DFB-348A-49C9-B544-3EF5C33D9CBF}" srcOrd="6" destOrd="0" parTransId="{64EBA4BA-5811-4F52-A711-94134FE5CDBB}" sibTransId="{1C16F913-06AC-475D-AD0E-81B301513390}"/>
    <dgm:cxn modelId="{714A4147-30C3-4500-A658-0A8A5661ED82}" type="presOf" srcId="{712C064F-A370-42AB-9EFF-4B824EEF4C61}" destId="{78A9B915-B95D-429F-A438-B5E3D8E99534}" srcOrd="0" destOrd="0" presId="urn:microsoft.com/office/officeart/2005/8/layout/pyramid3"/>
    <dgm:cxn modelId="{E387B106-4DF2-4FAB-B3B0-DCE594CA97C3}" srcId="{CDD6E540-69D0-4E4D-86F0-1A60EF0CF9B3}" destId="{9DDA30F1-98D2-4359-B233-ABBA2E88C44C}" srcOrd="0" destOrd="0" parTransId="{3D812AB3-26FA-408B-B84B-A6204B00F6D7}" sibTransId="{530B28E1-A389-4506-9476-A9433088228C}"/>
    <dgm:cxn modelId="{38CB1463-F2D5-4E80-96A9-D7E274786123}" type="presOf" srcId="{9DDA30F1-98D2-4359-B233-ABBA2E88C44C}" destId="{CCDC07B5-392D-4441-8BCF-18EBAA6E5B01}" srcOrd="1" destOrd="0" presId="urn:microsoft.com/office/officeart/2005/8/layout/pyramid3"/>
    <dgm:cxn modelId="{ABE74D89-F493-46A2-8519-38FCE8B8F884}" srcId="{CDD6E540-69D0-4E4D-86F0-1A60EF0CF9B3}" destId="{0F8CF0D2-52F8-43A6-99C6-FC6D771B8BBB}" srcOrd="4" destOrd="0" parTransId="{4507A91D-9694-4F9B-A7D1-C1DE0D5F0520}" sibTransId="{98F3D190-326E-4061-B420-BD22B4C4A6F5}"/>
    <dgm:cxn modelId="{02E30385-1BD2-4E5F-9A7B-112B00695408}" type="presOf" srcId="{40C1D0D5-1640-4F25-A117-7F5DB971B261}" destId="{C3194AA5-5CF3-4DD3-B8F7-8A65BDCAD272}" srcOrd="1" destOrd="0" presId="urn:microsoft.com/office/officeart/2005/8/layout/pyramid3"/>
    <dgm:cxn modelId="{83ECE0F9-23E6-4442-B8A6-4A5ADB4B4C8B}" type="presOf" srcId="{8CDCBED9-40CE-4A51-8DB5-F831035E31BF}" destId="{0E9C3DEA-6FBC-4A5D-B317-FDEF3E39D8CB}" srcOrd="0" destOrd="0" presId="urn:microsoft.com/office/officeart/2005/8/layout/pyramid3"/>
    <dgm:cxn modelId="{A27985C3-14EB-4D9D-BDA9-1F735A4D1A10}" type="presOf" srcId="{CDD6E540-69D0-4E4D-86F0-1A60EF0CF9B3}" destId="{0CCD8F41-11DE-47AF-858C-1342650EFD02}" srcOrd="0" destOrd="0" presId="urn:microsoft.com/office/officeart/2005/8/layout/pyramid3"/>
    <dgm:cxn modelId="{1479BD15-6C4F-4F00-9810-37D9EE0FB07E}" type="presOf" srcId="{0F8CF0D2-52F8-43A6-99C6-FC6D771B8BBB}" destId="{987BA6BD-BA69-4CC9-8E71-5D3F2054E25B}" srcOrd="1" destOrd="0" presId="urn:microsoft.com/office/officeart/2005/8/layout/pyramid3"/>
    <dgm:cxn modelId="{C55647BE-73B1-43BA-A6B4-ADD8E635FF69}" srcId="{CDD6E540-69D0-4E4D-86F0-1A60EF0CF9B3}" destId="{4D1116A6-668E-45D4-A216-B7E4458FBE93}" srcOrd="2" destOrd="0" parTransId="{3FB9EC71-00C4-4214-9DD9-7918AE88D35E}" sibTransId="{13B467E2-0AE8-4B65-AAA3-4F2B1AED1C68}"/>
    <dgm:cxn modelId="{96BBB693-DCDE-45F7-A395-62FBB4AB8100}" srcId="{CDD6E540-69D0-4E4D-86F0-1A60EF0CF9B3}" destId="{8CDCBED9-40CE-4A51-8DB5-F831035E31BF}" srcOrd="3" destOrd="0" parTransId="{7AEBAE59-F451-4D97-A1ED-701FF5FA388F}" sibTransId="{227DE05C-3E60-4124-89FA-BA7556123ACC}"/>
    <dgm:cxn modelId="{E5E5C3D4-5949-4864-B74E-887C551ED0AE}" type="presOf" srcId="{4D1116A6-668E-45D4-A216-B7E4458FBE93}" destId="{51AB90DC-7651-4E8A-BFD5-1610676F07B8}" srcOrd="0" destOrd="0" presId="urn:microsoft.com/office/officeart/2005/8/layout/pyramid3"/>
    <dgm:cxn modelId="{4B86D60F-3D1E-4E1F-A2F3-2EE1F5E1CBA3}" srcId="{CDD6E540-69D0-4E4D-86F0-1A60EF0CF9B3}" destId="{712C064F-A370-42AB-9EFF-4B824EEF4C61}" srcOrd="5" destOrd="0" parTransId="{18C1983D-0874-448F-8426-25671484AA2F}" sibTransId="{80D8EC75-BACA-41E1-A54D-C2AE644819FB}"/>
    <dgm:cxn modelId="{76DF302B-47E7-45EA-9528-34D641C82C7C}" type="presOf" srcId="{40C1D0D5-1640-4F25-A117-7F5DB971B261}" destId="{EEE9C29A-2F30-460D-9437-364B33B69BB3}" srcOrd="0" destOrd="0" presId="urn:microsoft.com/office/officeart/2005/8/layout/pyramid3"/>
    <dgm:cxn modelId="{C9C9EB9B-7AC4-47C7-BB9F-73CE4B2EA96B}" type="presOf" srcId="{8CDCBED9-40CE-4A51-8DB5-F831035E31BF}" destId="{8799A0BA-0F6D-4E1D-9E3F-241EB8266A59}" srcOrd="1" destOrd="0" presId="urn:microsoft.com/office/officeart/2005/8/layout/pyramid3"/>
    <dgm:cxn modelId="{613285E4-4DEA-458A-9EF5-959E57E3B450}" type="presOf" srcId="{F50B3DFB-348A-49C9-B544-3EF5C33D9CBF}" destId="{817F9DDE-9416-4765-B1EA-E9CC7EFD4906}" srcOrd="1" destOrd="0" presId="urn:microsoft.com/office/officeart/2005/8/layout/pyramid3"/>
    <dgm:cxn modelId="{8E6C73CE-6F86-44A7-A3AE-02F979A63AA8}" type="presOf" srcId="{4D1116A6-668E-45D4-A216-B7E4458FBE93}" destId="{8D1C330D-1BB0-46CA-B5DE-5DE311560163}" srcOrd="1" destOrd="0" presId="urn:microsoft.com/office/officeart/2005/8/layout/pyramid3"/>
    <dgm:cxn modelId="{EB636D84-9995-49D9-83EF-A50995D59EBA}" type="presOf" srcId="{0F8CF0D2-52F8-43A6-99C6-FC6D771B8BBB}" destId="{A0035297-718F-4E38-97D0-3A432A08B70C}" srcOrd="0" destOrd="0" presId="urn:microsoft.com/office/officeart/2005/8/layout/pyramid3"/>
    <dgm:cxn modelId="{8F02F5E1-0E83-4B96-9607-A4522F4874AA}" type="presParOf" srcId="{0CCD8F41-11DE-47AF-858C-1342650EFD02}" destId="{65465DD3-C579-4B32-96B0-9C5D9386643C}" srcOrd="0" destOrd="0" presId="urn:microsoft.com/office/officeart/2005/8/layout/pyramid3"/>
    <dgm:cxn modelId="{E5237030-AA50-4960-A596-C19C1686520C}" type="presParOf" srcId="{65465DD3-C579-4B32-96B0-9C5D9386643C}" destId="{C2406979-E8BA-4465-BC71-FB33630DD0D4}" srcOrd="0" destOrd="0" presId="urn:microsoft.com/office/officeart/2005/8/layout/pyramid3"/>
    <dgm:cxn modelId="{3A1F9F87-B9DC-451B-BDBB-59F3A2A1E773}" type="presParOf" srcId="{65465DD3-C579-4B32-96B0-9C5D9386643C}" destId="{CCDC07B5-392D-4441-8BCF-18EBAA6E5B01}" srcOrd="1" destOrd="0" presId="urn:microsoft.com/office/officeart/2005/8/layout/pyramid3"/>
    <dgm:cxn modelId="{828FC08A-8E02-4DCD-BC6C-87616390960D}" type="presParOf" srcId="{0CCD8F41-11DE-47AF-858C-1342650EFD02}" destId="{93FDC7DB-3D7F-4652-BECE-2AFC36B232F5}" srcOrd="1" destOrd="0" presId="urn:microsoft.com/office/officeart/2005/8/layout/pyramid3"/>
    <dgm:cxn modelId="{CCD96959-FD48-4654-989B-BFBF469163F7}" type="presParOf" srcId="{93FDC7DB-3D7F-4652-BECE-2AFC36B232F5}" destId="{EEE9C29A-2F30-460D-9437-364B33B69BB3}" srcOrd="0" destOrd="0" presId="urn:microsoft.com/office/officeart/2005/8/layout/pyramid3"/>
    <dgm:cxn modelId="{E358E6A2-1139-4DAE-9B3C-2930C923923E}" type="presParOf" srcId="{93FDC7DB-3D7F-4652-BECE-2AFC36B232F5}" destId="{C3194AA5-5CF3-4DD3-B8F7-8A65BDCAD272}" srcOrd="1" destOrd="0" presId="urn:microsoft.com/office/officeart/2005/8/layout/pyramid3"/>
    <dgm:cxn modelId="{B6C0F1AE-F370-41E7-99DE-2912F9E75443}" type="presParOf" srcId="{0CCD8F41-11DE-47AF-858C-1342650EFD02}" destId="{FE3C3365-06AD-452C-9A39-5EDE99F23F35}" srcOrd="2" destOrd="0" presId="urn:microsoft.com/office/officeart/2005/8/layout/pyramid3"/>
    <dgm:cxn modelId="{B2B9BCD6-66A8-4CF5-92AE-175D10D1B52A}" type="presParOf" srcId="{FE3C3365-06AD-452C-9A39-5EDE99F23F35}" destId="{51AB90DC-7651-4E8A-BFD5-1610676F07B8}" srcOrd="0" destOrd="0" presId="urn:microsoft.com/office/officeart/2005/8/layout/pyramid3"/>
    <dgm:cxn modelId="{ADD23296-EF76-42FA-8A2F-A3984F5FE443}" type="presParOf" srcId="{FE3C3365-06AD-452C-9A39-5EDE99F23F35}" destId="{8D1C330D-1BB0-46CA-B5DE-5DE311560163}" srcOrd="1" destOrd="0" presId="urn:microsoft.com/office/officeart/2005/8/layout/pyramid3"/>
    <dgm:cxn modelId="{289F12F1-82C6-4161-A9AD-186085AB70BF}" type="presParOf" srcId="{0CCD8F41-11DE-47AF-858C-1342650EFD02}" destId="{E51BA2CF-70EC-4C0D-BFC9-58C8CA745E42}" srcOrd="3" destOrd="0" presId="urn:microsoft.com/office/officeart/2005/8/layout/pyramid3"/>
    <dgm:cxn modelId="{4A72EA69-8928-4774-A573-80799021D4DF}" type="presParOf" srcId="{E51BA2CF-70EC-4C0D-BFC9-58C8CA745E42}" destId="{0E9C3DEA-6FBC-4A5D-B317-FDEF3E39D8CB}" srcOrd="0" destOrd="0" presId="urn:microsoft.com/office/officeart/2005/8/layout/pyramid3"/>
    <dgm:cxn modelId="{2D3142AE-26A5-4617-B81B-3319DAFBDBDB}" type="presParOf" srcId="{E51BA2CF-70EC-4C0D-BFC9-58C8CA745E42}" destId="{8799A0BA-0F6D-4E1D-9E3F-241EB8266A59}" srcOrd="1" destOrd="0" presId="urn:microsoft.com/office/officeart/2005/8/layout/pyramid3"/>
    <dgm:cxn modelId="{B52A5D79-9349-4E02-8AEF-39E7CD6A0466}" type="presParOf" srcId="{0CCD8F41-11DE-47AF-858C-1342650EFD02}" destId="{44AB150C-EFA9-43E6-A7D3-49B9CF1F733B}" srcOrd="4" destOrd="0" presId="urn:microsoft.com/office/officeart/2005/8/layout/pyramid3"/>
    <dgm:cxn modelId="{449D2339-D036-476B-A456-C7B78832E729}" type="presParOf" srcId="{44AB150C-EFA9-43E6-A7D3-49B9CF1F733B}" destId="{A0035297-718F-4E38-97D0-3A432A08B70C}" srcOrd="0" destOrd="0" presId="urn:microsoft.com/office/officeart/2005/8/layout/pyramid3"/>
    <dgm:cxn modelId="{F543FA2D-9E2D-426A-90DA-8B78B125255B}" type="presParOf" srcId="{44AB150C-EFA9-43E6-A7D3-49B9CF1F733B}" destId="{987BA6BD-BA69-4CC9-8E71-5D3F2054E25B}" srcOrd="1" destOrd="0" presId="urn:microsoft.com/office/officeart/2005/8/layout/pyramid3"/>
    <dgm:cxn modelId="{3E130F5F-8150-4A37-AD44-60542DC5096E}" type="presParOf" srcId="{0CCD8F41-11DE-47AF-858C-1342650EFD02}" destId="{6CDD7B89-1A84-474C-8BCF-8A43DF5DBEEA}" srcOrd="5" destOrd="0" presId="urn:microsoft.com/office/officeart/2005/8/layout/pyramid3"/>
    <dgm:cxn modelId="{811F7162-34A5-4D4B-88AE-A876857BF61C}" type="presParOf" srcId="{6CDD7B89-1A84-474C-8BCF-8A43DF5DBEEA}" destId="{78A9B915-B95D-429F-A438-B5E3D8E99534}" srcOrd="0" destOrd="0" presId="urn:microsoft.com/office/officeart/2005/8/layout/pyramid3"/>
    <dgm:cxn modelId="{3C08FBFB-1A5A-4BBE-9511-C3B5DDEA2319}" type="presParOf" srcId="{6CDD7B89-1A84-474C-8BCF-8A43DF5DBEEA}" destId="{AE051E14-EAAD-4D86-8DB9-A55FCE39F5F7}" srcOrd="1" destOrd="0" presId="urn:microsoft.com/office/officeart/2005/8/layout/pyramid3"/>
    <dgm:cxn modelId="{BC74792D-6E46-46EC-AA99-F840222F6FA0}" type="presParOf" srcId="{0CCD8F41-11DE-47AF-858C-1342650EFD02}" destId="{3537C2AC-F8C4-4A41-8AA5-40BB918B303C}" srcOrd="6" destOrd="0" presId="urn:microsoft.com/office/officeart/2005/8/layout/pyramid3"/>
    <dgm:cxn modelId="{6F87FCAE-5031-45C6-A54A-6F9983A23A63}" type="presParOf" srcId="{3537C2AC-F8C4-4A41-8AA5-40BB918B303C}" destId="{B73A4EF0-20AD-47E5-BC68-BC13A9D700DF}" srcOrd="0" destOrd="0" presId="urn:microsoft.com/office/officeart/2005/8/layout/pyramid3"/>
    <dgm:cxn modelId="{31FF8A60-C99D-495E-8F8B-F3FBFCAA962F}" type="presParOf" srcId="{3537C2AC-F8C4-4A41-8AA5-40BB918B303C}" destId="{817F9DDE-9416-4765-B1EA-E9CC7EFD4906}" srcOrd="1" destOrd="0" presId="urn:microsoft.com/office/officeart/2005/8/layout/pyramid3"/>
  </dgm:cxnLst>
  <dgm:bg/>
  <dgm:whole/>
  <dgm:extLst>
    <a:ext uri="http://schemas.microsoft.com/office/drawing/2008/diagram">
      <dsp:dataModelExt xmlns=""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C2406979-E8BA-4465-BC71-FB33630DD0D4}">
      <dsp:nvSpPr>
        <dsp:cNvPr id="0" name=""/>
        <dsp:cNvSpPr/>
      </dsp:nvSpPr>
      <dsp:spPr>
        <a:xfrm rot="10800000">
          <a:off x="82378" y="0"/>
          <a:ext cx="8052663" cy="536116"/>
        </a:xfrm>
        <a:prstGeom prst="trapezoid">
          <a:avLst>
            <a:gd name="adj" fmla="val 80484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6677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50" kern="1200" dirty="0" smtClean="0"/>
            <a:t>Общегосударственные вопросы 68,4%</a:t>
          </a:r>
        </a:p>
      </dsp:txBody>
      <dsp:txXfrm>
        <a:off x="1491594" y="0"/>
        <a:ext cx="5234231" cy="536116"/>
      </dsp:txXfrm>
    </dsp:sp>
    <dsp:sp modelId="{EEE9C29A-2F30-460D-9437-364B33B69BB3}">
      <dsp:nvSpPr>
        <dsp:cNvPr id="0" name=""/>
        <dsp:cNvSpPr/>
      </dsp:nvSpPr>
      <dsp:spPr>
        <a:xfrm rot="10800000">
          <a:off x="476055" y="611056"/>
          <a:ext cx="7274541" cy="631017"/>
        </a:xfrm>
        <a:prstGeom prst="trapezoid">
          <a:avLst>
            <a:gd name="adj" fmla="val 80484"/>
          </a:avLst>
        </a:prstGeom>
        <a:gradFill rotWithShape="0">
          <a:gsLst>
            <a:gs pos="0">
              <a:schemeClr val="accent2">
                <a:hueOff val="668788"/>
                <a:satOff val="-834"/>
                <a:lumOff val="196"/>
                <a:alphaOff val="0"/>
                <a:shade val="51000"/>
                <a:satMod val="130000"/>
              </a:schemeClr>
            </a:gs>
            <a:gs pos="80000">
              <a:schemeClr val="accent2">
                <a:hueOff val="668788"/>
                <a:satOff val="-834"/>
                <a:lumOff val="196"/>
                <a:alphaOff val="0"/>
                <a:shade val="93000"/>
                <a:satMod val="130000"/>
              </a:schemeClr>
            </a:gs>
            <a:gs pos="100000">
              <a:schemeClr val="accent2">
                <a:hueOff val="668788"/>
                <a:satOff val="-834"/>
                <a:lumOff val="196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Культура, кинематография 13,7%</a:t>
          </a:r>
          <a:endParaRPr lang="ru-RU" sz="1600" kern="1200" dirty="0"/>
        </a:p>
      </dsp:txBody>
      <dsp:txXfrm>
        <a:off x="1749100" y="611056"/>
        <a:ext cx="4728452" cy="631017"/>
      </dsp:txXfrm>
    </dsp:sp>
    <dsp:sp modelId="{51AB90DC-7651-4E8A-BFD5-1610676F07B8}">
      <dsp:nvSpPr>
        <dsp:cNvPr id="0" name=""/>
        <dsp:cNvSpPr/>
      </dsp:nvSpPr>
      <dsp:spPr>
        <a:xfrm rot="10800000">
          <a:off x="939355" y="1167133"/>
          <a:ext cx="6350888" cy="886758"/>
        </a:xfrm>
        <a:prstGeom prst="trapezoid">
          <a:avLst>
            <a:gd name="adj" fmla="val 80484"/>
          </a:avLst>
        </a:prstGeom>
        <a:gradFill rotWithShape="0">
          <a:gsLst>
            <a:gs pos="0">
              <a:schemeClr val="accent2">
                <a:hueOff val="1337577"/>
                <a:satOff val="-1668"/>
                <a:lumOff val="392"/>
                <a:alphaOff val="0"/>
                <a:shade val="51000"/>
                <a:satMod val="130000"/>
              </a:schemeClr>
            </a:gs>
            <a:gs pos="80000">
              <a:schemeClr val="accent2">
                <a:hueOff val="1337577"/>
                <a:satOff val="-1668"/>
                <a:lumOff val="392"/>
                <a:alphaOff val="0"/>
                <a:shade val="93000"/>
                <a:satMod val="130000"/>
              </a:schemeClr>
            </a:gs>
            <a:gs pos="100000">
              <a:schemeClr val="accent2">
                <a:hueOff val="1337577"/>
                <a:satOff val="-1668"/>
                <a:lumOff val="392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Жилищно-коммунальное хозяйство 10,9 %</a:t>
          </a:r>
          <a:endParaRPr lang="ru-RU" kern="1200" dirty="0"/>
        </a:p>
      </dsp:txBody>
      <dsp:txXfrm>
        <a:off x="2050761" y="1167133"/>
        <a:ext cx="4128077" cy="886758"/>
      </dsp:txXfrm>
    </dsp:sp>
    <dsp:sp modelId="{FBB40A3D-76FC-4A55-B0DF-1B6D00AE845B}">
      <dsp:nvSpPr>
        <dsp:cNvPr id="0" name=""/>
        <dsp:cNvSpPr/>
      </dsp:nvSpPr>
      <dsp:spPr>
        <a:xfrm rot="10800000">
          <a:off x="1653054" y="2053891"/>
          <a:ext cx="4923491" cy="532808"/>
        </a:xfrm>
        <a:prstGeom prst="trapezoid">
          <a:avLst>
            <a:gd name="adj" fmla="val 80484"/>
          </a:avLst>
        </a:prstGeom>
        <a:gradFill rotWithShape="0">
          <a:gsLst>
            <a:gs pos="0">
              <a:schemeClr val="accent2">
                <a:hueOff val="2006365"/>
                <a:satOff val="-2502"/>
                <a:lumOff val="588"/>
                <a:alphaOff val="0"/>
                <a:shade val="51000"/>
                <a:satMod val="130000"/>
              </a:schemeClr>
            </a:gs>
            <a:gs pos="80000">
              <a:schemeClr val="accent2">
                <a:hueOff val="2006365"/>
                <a:satOff val="-2502"/>
                <a:lumOff val="588"/>
                <a:alphaOff val="0"/>
                <a:shade val="93000"/>
                <a:satMod val="130000"/>
              </a:schemeClr>
            </a:gs>
            <a:gs pos="100000">
              <a:schemeClr val="accent2">
                <a:hueOff val="2006365"/>
                <a:satOff val="-2502"/>
                <a:lumOff val="588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Социальная политика  3,2%</a:t>
          </a:r>
          <a:endParaRPr lang="ru-RU" sz="1600" kern="1200" dirty="0"/>
        </a:p>
      </dsp:txBody>
      <dsp:txXfrm>
        <a:off x="2514665" y="2053891"/>
        <a:ext cx="3200269" cy="532808"/>
      </dsp:txXfrm>
    </dsp:sp>
    <dsp:sp modelId="{A0035297-718F-4E38-97D0-3A432A08B70C}">
      <dsp:nvSpPr>
        <dsp:cNvPr id="0" name=""/>
        <dsp:cNvSpPr/>
      </dsp:nvSpPr>
      <dsp:spPr>
        <a:xfrm rot="10800000">
          <a:off x="2081879" y="2586699"/>
          <a:ext cx="4065840" cy="886758"/>
        </a:xfrm>
        <a:prstGeom prst="trapezoid">
          <a:avLst>
            <a:gd name="adj" fmla="val 80484"/>
          </a:avLst>
        </a:prstGeom>
        <a:gradFill rotWithShape="0">
          <a:gsLst>
            <a:gs pos="0">
              <a:schemeClr val="accent2">
                <a:hueOff val="2675154"/>
                <a:satOff val="-3337"/>
                <a:lumOff val="785"/>
                <a:alphaOff val="0"/>
                <a:shade val="51000"/>
                <a:satMod val="130000"/>
              </a:schemeClr>
            </a:gs>
            <a:gs pos="80000">
              <a:schemeClr val="accent2">
                <a:hueOff val="2675154"/>
                <a:satOff val="-3337"/>
                <a:lumOff val="785"/>
                <a:alphaOff val="0"/>
                <a:shade val="93000"/>
                <a:satMod val="130000"/>
              </a:schemeClr>
            </a:gs>
            <a:gs pos="100000">
              <a:schemeClr val="accent2">
                <a:hueOff val="2675154"/>
                <a:satOff val="-3337"/>
                <a:lumOff val="785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Национальная </a:t>
          </a:r>
          <a:r>
            <a:rPr lang="ru-RU" sz="1600" kern="1200" smtClean="0"/>
            <a:t>экономика </a:t>
          </a:r>
          <a:r>
            <a:rPr lang="ru-RU" sz="1600" kern="1200" smtClean="0"/>
            <a:t>1,6</a:t>
          </a:r>
          <a:r>
            <a:rPr lang="ru-RU" sz="1600" kern="1200" dirty="0" smtClean="0"/>
            <a:t>%</a:t>
          </a:r>
          <a:endParaRPr lang="ru-RU" sz="1600" kern="1200" dirty="0" smtClean="0"/>
        </a:p>
      </dsp:txBody>
      <dsp:txXfrm>
        <a:off x="2793401" y="2586699"/>
        <a:ext cx="2642796" cy="886758"/>
      </dsp:txXfrm>
    </dsp:sp>
    <dsp:sp modelId="{78A9B915-B95D-429F-A438-B5E3D8E99534}">
      <dsp:nvSpPr>
        <dsp:cNvPr id="0" name=""/>
        <dsp:cNvSpPr/>
      </dsp:nvSpPr>
      <dsp:spPr>
        <a:xfrm rot="10800000">
          <a:off x="2917606" y="3521750"/>
          <a:ext cx="2556018" cy="392044"/>
        </a:xfrm>
        <a:prstGeom prst="trapezoid">
          <a:avLst>
            <a:gd name="adj" fmla="val 80484"/>
          </a:avLst>
        </a:prstGeom>
        <a:gradFill rotWithShape="0">
          <a:gsLst>
            <a:gs pos="0">
              <a:schemeClr val="accent2">
                <a:hueOff val="3343942"/>
                <a:satOff val="-4171"/>
                <a:lumOff val="981"/>
                <a:alphaOff val="0"/>
                <a:shade val="51000"/>
                <a:satMod val="130000"/>
              </a:schemeClr>
            </a:gs>
            <a:gs pos="80000">
              <a:schemeClr val="accent2">
                <a:hueOff val="3343942"/>
                <a:satOff val="-4171"/>
                <a:lumOff val="981"/>
                <a:alphaOff val="0"/>
                <a:shade val="93000"/>
                <a:satMod val="130000"/>
              </a:schemeClr>
            </a:gs>
            <a:gs pos="100000">
              <a:schemeClr val="accent2">
                <a:hueOff val="3343942"/>
                <a:satOff val="-4171"/>
                <a:lumOff val="981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Национальная оборона 1,5 %</a:t>
          </a:r>
          <a:endParaRPr lang="ru-RU" sz="16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3364909" y="3521750"/>
        <a:ext cx="1661411" cy="392044"/>
      </dsp:txXfrm>
    </dsp:sp>
    <dsp:sp modelId="{C31FBC3A-5569-4B58-ABF0-DD2FBFB14B95}">
      <dsp:nvSpPr>
        <dsp:cNvPr id="0" name=""/>
        <dsp:cNvSpPr/>
      </dsp:nvSpPr>
      <dsp:spPr>
        <a:xfrm rot="10800000">
          <a:off x="3279670" y="3896405"/>
          <a:ext cx="1826993" cy="1063958"/>
        </a:xfrm>
        <a:prstGeom prst="trapezoid">
          <a:avLst>
            <a:gd name="adj" fmla="val 80484"/>
          </a:avLst>
        </a:prstGeom>
        <a:gradFill rotWithShape="0">
          <a:gsLst>
            <a:gs pos="0">
              <a:schemeClr val="accent2">
                <a:hueOff val="4012731"/>
                <a:satOff val="-5005"/>
                <a:lumOff val="1177"/>
                <a:alphaOff val="0"/>
                <a:shade val="51000"/>
                <a:satMod val="130000"/>
              </a:schemeClr>
            </a:gs>
            <a:gs pos="80000">
              <a:schemeClr val="accent2">
                <a:hueOff val="4012731"/>
                <a:satOff val="-5005"/>
                <a:lumOff val="1177"/>
                <a:alphaOff val="0"/>
                <a:shade val="93000"/>
                <a:satMod val="130000"/>
              </a:schemeClr>
            </a:gs>
            <a:gs pos="100000">
              <a:schemeClr val="accent2">
                <a:hueOff val="4012731"/>
                <a:satOff val="-5005"/>
                <a:lumOff val="1177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00" kern="1200" dirty="0" err="1" smtClean="0"/>
            <a:t>Нацианальная</a:t>
          </a:r>
          <a:r>
            <a:rPr lang="ru-RU" sz="1000" kern="1200" dirty="0" smtClean="0"/>
            <a:t> безопасность и </a:t>
          </a:r>
          <a:r>
            <a:rPr lang="ru-RU" sz="1000" kern="1200" dirty="0" err="1" smtClean="0"/>
            <a:t>правохранительная</a:t>
          </a:r>
          <a:r>
            <a:rPr lang="ru-RU" sz="1000" kern="1200" dirty="0" smtClean="0"/>
            <a:t> деятельность 0,5%</a:t>
          </a:r>
          <a:endParaRPr lang="ru-RU" sz="1000" kern="1200" dirty="0"/>
        </a:p>
      </dsp:txBody>
      <dsp:txXfrm>
        <a:off x="3599394" y="3896405"/>
        <a:ext cx="1187546" cy="1063958"/>
      </dsp:txXfrm>
    </dsp:sp>
    <dsp:sp modelId="{B73A4EF0-20AD-47E5-BC68-BC13A9D700DF}">
      <dsp:nvSpPr>
        <dsp:cNvPr id="0" name=""/>
        <dsp:cNvSpPr/>
      </dsp:nvSpPr>
      <dsp:spPr>
        <a:xfrm rot="10800000" flipV="1">
          <a:off x="4147563" y="4638383"/>
          <a:ext cx="45720" cy="183106"/>
        </a:xfrm>
        <a:prstGeom prst="trapezoid">
          <a:avLst>
            <a:gd name="adj" fmla="val 322331"/>
          </a:avLst>
        </a:prstGeom>
        <a:gradFill rotWithShape="0">
          <a:gsLst>
            <a:gs pos="0">
              <a:schemeClr val="accent2">
                <a:hueOff val="4681519"/>
                <a:satOff val="-5839"/>
                <a:lumOff val="1373"/>
                <a:alphaOff val="0"/>
                <a:shade val="51000"/>
                <a:satMod val="130000"/>
              </a:schemeClr>
            </a:gs>
            <a:gs pos="80000">
              <a:schemeClr val="accent2">
                <a:hueOff val="4681519"/>
                <a:satOff val="-5839"/>
                <a:lumOff val="1373"/>
                <a:alphaOff val="0"/>
                <a:shade val="93000"/>
                <a:satMod val="130000"/>
              </a:schemeClr>
            </a:gs>
            <a:gs pos="100000">
              <a:schemeClr val="accent2">
                <a:hueOff val="4681519"/>
                <a:satOff val="-5839"/>
                <a:lumOff val="1373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100" kern="1200" dirty="0" smtClean="0"/>
            <a:t>%</a:t>
          </a:r>
          <a:endParaRPr lang="ru-RU" sz="1100" kern="1200" dirty="0"/>
        </a:p>
      </dsp:txBody>
      <dsp:txXfrm flipV="1">
        <a:off x="4147563" y="4638383"/>
        <a:ext cx="45720" cy="18310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Process3">
  <dgm:title val=""/>
  <dgm:desc val=""/>
  <dgm:catLst>
    <dgm:cat type="process" pri="11000"/>
    <dgm:cat type="convert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51" srcId="1" destId="11" srcOrd="0" destOrd="0"/>
        <dgm:cxn modelId="61" srcId="2" destId="21" srcOrd="0" destOrd="0"/>
        <dgm:cxn modelId="71" srcId="3" destId="31" srcOrd="0" destOrd="0"/>
        <dgm:cxn modelId="81" srcId="4" destId="41" srcOrd="0" destOrd="0"/>
      </dgm:cxnLst>
      <dgm:bg/>
      <dgm:whole/>
    </dgm:dataModel>
  </dgm:clrData>
  <dgm:layoutNode name="Name0">
    <dgm:varLst>
      <dgm:chPref val="3"/>
      <dgm:dir/>
      <dgm:animLvl val="lvl"/>
      <dgm:resizeHandles/>
    </dgm:varLst>
    <dgm:choose name="Name1">
      <dgm:if name="Name2" func="var" arg="dir" op="equ" val="norm">
        <dgm:alg type="lin">
          <dgm:param type="linDir" val="fromT"/>
          <dgm:param type="vertAlign" val="mid"/>
          <dgm:param type="nodeHorzAlign" val="l"/>
          <dgm:param type="nodeVertAlign" val="t"/>
          <dgm:param type="fallback" val="2D"/>
        </dgm:alg>
      </dgm:if>
      <dgm:else name="Name3">
        <dgm:alg type="lin">
          <dgm:param type="linDir" val="fromT"/>
          <dgm:param type="vertAlign" val="mid"/>
          <dgm:param type="nodeHorzAlign" val="r"/>
          <dgm:param type="nodeVertAlign" val="t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bigChev" refType="w"/>
      <dgm:constr type="h" for="des" forName="bigChev" refType="w" refFor="des" refForName="bigChev" op="equ" fact="0.4"/>
      <dgm:constr type="w" for="des" forName="node" refType="w" refFor="des" refForName="bigChev" fact="0.83"/>
      <dgm:constr type="h" for="des" forName="node" refType="w" refFor="des" refForName="node" op="equ" fact="0.4"/>
      <dgm:constr type="w" for="des" forName="parTrans" refType="w" refFor="des" refForName="bigChev" op="equ" fact="-0.13"/>
      <dgm:constr type="w" for="des" forName="sibTrans" refType="w" refFor="des" refForName="node" op="equ" fact="-0.14"/>
      <dgm:constr type="h" for="ch" forName="vSp" refType="h" refFor="des" refForName="bigChev" op="equ" fact="0.14"/>
      <dgm:constr type="primFontSz" for="des" forName="node" op="equ"/>
      <dgm:constr type="primFontSz" for="des" forName="bigChev" op="equ"/>
    </dgm:constrLst>
    <dgm:ruleLst/>
    <dgm:forEach name="Name4" axis="ch" ptType="node">
      <dgm:layoutNode name="horFlow">
        <dgm:choose name="Name5">
          <dgm:if name="Name6" func="var" arg="dir" op="equ" val="norm">
            <dgm:alg type="lin">
              <dgm:param type="linDir" val="fromL"/>
              <dgm:param type="nodeHorzAlign" val="l"/>
              <dgm:param type="nodeVertAlign" val="mid"/>
              <dgm:param type="fallback" val="2D"/>
            </dgm:alg>
          </dgm:if>
          <dgm:else name="Name7">
            <dgm:alg type="lin">
              <dgm:param type="linDir" val="fromR"/>
              <dgm:param type="nodeHorzAlign" val="r"/>
              <dgm:param type="nodeVertAlign" val="mid"/>
              <dgm:param type="fallback" val="2D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bigChev" styleLbl="node1">
          <dgm:alg type="tx"/>
          <dgm:choose name="Name8">
            <dgm:if name="Name9" func="var" arg="dir" op="equ" val="norm">
              <dgm:shape xmlns:r="http://schemas.openxmlformats.org/officeDocument/2006/relationships" type="chevron" r:blip="">
                <dgm:adjLst/>
              </dgm:shape>
              <dgm:presOf axis="self"/>
              <dgm:constrLst>
                <dgm:constr type="primFontSz" val="65"/>
                <dgm:constr type="rMarg"/>
                <dgm:constr type="lMarg" refType="primFontSz" fact="0.1"/>
                <dgm:constr type="tMarg" refType="primFontSz" fact="0.05"/>
                <dgm:constr type="bMarg" refType="primFontSz" fact="0.05"/>
              </dgm:constrLst>
            </dgm:if>
            <dgm:else name="Name10">
              <dgm:shape xmlns:r="http://schemas.openxmlformats.org/officeDocument/2006/relationships" rot="180" type="chevron" r:blip="">
                <dgm:adjLst/>
              </dgm:shape>
              <dgm:presOf axis="self"/>
              <dgm:constrLst>
                <dgm:constr type="primFontSz" val="65"/>
                <dgm:constr type="lMarg"/>
                <dgm:constr type="rMarg" refType="primFontSz" fact="0.1"/>
                <dgm:constr type="tMarg" refType="primFontSz" fact="0.05"/>
                <dgm:constr type="bMarg" refType="primFontSz" fact="0.05"/>
              </dgm:constrLst>
            </dgm:else>
          </dgm:choose>
          <dgm:ruleLst>
            <dgm:rule type="primFontSz" val="5" fact="NaN" max="NaN"/>
          </dgm:ruleLst>
        </dgm:layoutNode>
        <dgm:forEach name="parTransForEach" axis="ch" ptType="parTrans" cnt="1">
          <dgm:layoutNode name="par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  <dgm:forEach name="Name11" axis="ch" ptType="node">
          <dgm:layoutNode name="node" styleLbl="alignAccFollowNode1">
            <dgm:varLst>
              <dgm:bulletEnabled val="1"/>
            </dgm:varLst>
            <dgm:alg type="tx"/>
            <dgm:choose name="Name12">
              <dgm:if name="Name13" func="var" arg="dir" op="equ" val="norm">
                <dgm:shape xmlns:r="http://schemas.openxmlformats.org/officeDocument/2006/relationships" type="chevron" r:blip="">
                  <dgm:adjLst/>
                </dgm:shape>
                <dgm:presOf axis="desOrSelf" ptType="node"/>
                <dgm:constrLst>
                  <dgm:constr type="primFontSz" val="65"/>
                  <dgm:constr type="rMarg"/>
                  <dgm:constr type="lMarg" refType="primFontSz" fact="0.1"/>
                  <dgm:constr type="tMarg" refType="primFontSz" fact="0.05"/>
                  <dgm:constr type="bMarg" refType="primFontSz" fact="0.05"/>
                </dgm:constrLst>
              </dgm:if>
              <dgm:else name="Name14">
                <dgm:shape xmlns:r="http://schemas.openxmlformats.org/officeDocument/2006/relationships" rot="180" type="chevron" r:blip="">
                  <dgm:adjLst/>
                </dgm:shape>
                <dgm:presOf axis="desOrSelf" ptType="node"/>
                <dgm:constrLst>
                  <dgm:constr type="primFontSz" val="65"/>
                  <dgm:constr type="lMarg"/>
                  <dgm:constr type="rMarg" refType="primFontSz" fact="0.1"/>
                  <dgm:constr type="tMarg" refType="primFontSz" fact="0.05"/>
                  <dgm:constr type="bMarg" refType="primFontSz" fact="0.05"/>
                </dgm:constrLst>
              </dgm:else>
            </dgm:choose>
            <dgm:ruleLst>
              <dgm:rule type="primFontSz" val="5" fact="NaN" max="NaN"/>
            </dgm:ruleLst>
          </dgm:layoutNode>
          <dgm:forEach name="sibTransForEach" axis="followSib" ptType="sibTrans" cnt="1">
            <dgm:layoutNode name="sibTrans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layoutNode>
      <dgm:choose name="Name15">
        <dgm:if name="Name16" axis="self" ptType="node" func="revPos" op="gte" val="2">
          <dgm:layoutNode name="vSp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7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yramid3">
  <dgm:title val=""/>
  <dgm:desc val=""/>
  <dgm:catLst>
    <dgm:cat type="pyramid" pri="2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pyra">
          <dgm:param type="linDir" val="fromT"/>
          <dgm:param type="txDir" val="fromT"/>
          <dgm:param type="pyraAcctPos" val="aft"/>
          <dgm:param type="pyraAcctTxMar" val="step"/>
          <dgm:param type="pyraAcctBkgdNode" val="acctBkgd"/>
          <dgm:param type="pyraAcctTxNode" val="acctTx"/>
          <dgm:param type="pyraLvlNode" val="level"/>
        </dgm:alg>
      </dgm:if>
      <dgm:else name="Name3">
        <dgm:alg type="pyra">
          <dgm:param type="linDir" val="fromT"/>
          <dgm:param type="txDir" val="fromT"/>
          <dgm:param type="pyraAcctPos" val="bef"/>
          <dgm:param type="pyraAcctTxMar" val="step"/>
          <dgm:param type="pyraAcctBkgdNode" val="acctBkgd"/>
          <dgm:param type="pyraAcctTxNode" val="acctTx"/>
          <dgm:param type="pyraLvlNode" val="level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ptType="all node" func="maxDepth" op="gte" val="2">
        <dgm:constrLst>
          <dgm:constr type="primFontSz" for="des" forName="levelTx" op="equ"/>
          <dgm:constr type="secFontSz" for="des" forName="acctTx" op="equ"/>
          <dgm:constr type="pyraAcctRatio" val="0.32"/>
        </dgm:constrLst>
      </dgm:if>
      <dgm:else name="Name6">
        <dgm:constrLst>
          <dgm:constr type="primFontSz" for="des" forName="levelTx" op="equ"/>
          <dgm:constr type="secFontSz" for="des" forName="acctTx" op="equ"/>
          <dgm:constr type="pyraAcctRatio"/>
        </dgm:constrLst>
      </dgm:else>
    </dgm:choose>
    <dgm:ruleLst/>
    <dgm:forEach name="Name7" axis="ch" ptType="node">
      <dgm:layoutNode name="Name8">
        <dgm:alg type="composite">
          <dgm:param type="horzAlign" val="none"/>
        </dgm:alg>
        <dgm:shape xmlns:r="http://schemas.openxmlformats.org/officeDocument/2006/relationships" r:blip="">
          <dgm:adjLst/>
        </dgm:shape>
        <dgm:presOf/>
        <dgm:choose name="Name9">
          <dgm:if name="Name10" axis="self" ptType="node" func="revPos" op="equ" val="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/>
              <dgm:constr type="h" for="ch" forName="levelTx" refType="h" refFor="ch" refForName="level"/>
            </dgm:constrLst>
          </dgm:if>
          <dgm:else name="Name1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 fact="0.65"/>
              <dgm:constr type="h" for="ch" forName="levelTx" refType="h" refFor="ch" refForName="level"/>
            </dgm:constrLst>
          </dgm:else>
        </dgm:choose>
        <dgm:ruleLst/>
        <dgm:choose name="Name12">
          <dgm:if name="Name13" axis="ch" ptType="node" func="cnt" op="gte" val="1">
            <dgm:layoutNode name="acctBkgd" styleLbl="alignAcc1">
              <dgm:alg type="sp"/>
              <dgm:shape xmlns:r="http://schemas.openxmlformats.org/officeDocument/2006/relationships" type="nonIsoscelesTrapezoid" r:blip="">
                <dgm:adjLst/>
              </dgm:shape>
              <dgm:presOf axis="des" ptType="node"/>
              <dgm:constrLst/>
              <dgm:ruleLst/>
            </dgm:layoutNode>
            <dgm:layoutNode name="acctTx" styleLbl="alignAcc1">
              <dgm:varLst>
                <dgm:bulletEnabled val="1"/>
              </dgm:varLst>
              <dgm:alg type="tx">
                <dgm:param type="stBulletLvl" val="1"/>
                <dgm:param type="txAnchorVertCh" val="t"/>
              </dgm:alg>
              <dgm:shape xmlns:r="http://schemas.openxmlformats.org/officeDocument/2006/relationships" type="nonIsoscelesTrapezoid" r:blip="" hideGeom="1">
                <dgm:adjLst/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3"/>
                <dgm:constr type="bMarg" refType="secFontSz" fact="0.3"/>
                <dgm:constr type="lMarg" refType="secFontSz" fact="0.3"/>
                <dgm:constr type="rMarg" refType="secFontSz" fact="0.3"/>
              </dgm:constrLst>
              <dgm:ruleLst>
                <dgm:rule type="secFontSz" val="5" fact="NaN" max="NaN"/>
              </dgm:ruleLst>
            </dgm:layoutNode>
          </dgm:if>
          <dgm:else name="Name14"/>
        </dgm:choose>
        <dgm:layoutNode name="level">
          <dgm:varLst>
            <dgm:chMax val="1"/>
            <dgm:bulletEnabled val="1"/>
          </dgm:varLst>
          <dgm:alg type="sp"/>
          <dgm:shape xmlns:r="http://schemas.openxmlformats.org/officeDocument/2006/relationships" type="trapezoid" r:blip="">
            <dgm:adjLst/>
          </dgm:shape>
          <dgm:presOf axis="self"/>
          <dgm:constrLst>
            <dgm:constr type="h" val="500"/>
            <dgm:constr type="w" val="1"/>
          </dgm:constrLst>
          <dgm:ruleLst/>
        </dgm:layoutNode>
        <dgm:layoutNode name="levelTx" styleLbl="revTx">
          <dgm:varLst>
            <dgm:chMax val="1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16A7F4C-C8C1-4218-B351-558EBBC7277F}" type="datetimeFigureOut">
              <a:rPr lang="ru-RU" smtClean="0"/>
              <a:pPr/>
              <a:t>14.01.2025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56CA179-39F8-449F-98F3-E79BFF14BA4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2677524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6CA179-39F8-449F-98F3-E79BFF14BA4B}" type="slidenum">
              <a:rPr lang="ru-RU" smtClean="0"/>
              <a:pPr/>
              <a:t>4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2094129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1FE-2EAD-4DF7-A713-813CA224EB72}" type="datetimeFigureOut">
              <a:rPr lang="ru-RU" smtClean="0"/>
              <a:pPr/>
              <a:t>14.01.2025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FD587-AB8B-4B6E-850D-9D4B09B786C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6643699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1FE-2EAD-4DF7-A713-813CA224EB72}" type="datetimeFigureOut">
              <a:rPr lang="ru-RU" smtClean="0"/>
              <a:pPr/>
              <a:t>14.01.2025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FD587-AB8B-4B6E-850D-9D4B09B786C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3308460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1FE-2EAD-4DF7-A713-813CA224EB72}" type="datetimeFigureOut">
              <a:rPr lang="ru-RU" smtClean="0"/>
              <a:pPr/>
              <a:t>14.01.2025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FD587-AB8B-4B6E-850D-9D4B09B786C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3362977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1FE-2EAD-4DF7-A713-813CA224EB72}" type="datetimeFigureOut">
              <a:rPr lang="ru-RU" smtClean="0"/>
              <a:pPr/>
              <a:t>14.01.2025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FD587-AB8B-4B6E-850D-9D4B09B786C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9308147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1FE-2EAD-4DF7-A713-813CA224EB72}" type="datetimeFigureOut">
              <a:rPr lang="ru-RU" smtClean="0"/>
              <a:pPr/>
              <a:t>14.01.2025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FD587-AB8B-4B6E-850D-9D4B09B786C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2488899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1FE-2EAD-4DF7-A713-813CA224EB72}" type="datetimeFigureOut">
              <a:rPr lang="ru-RU" smtClean="0"/>
              <a:pPr/>
              <a:t>14.01.2025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FD587-AB8B-4B6E-850D-9D4B09B786C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6474840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1FE-2EAD-4DF7-A713-813CA224EB72}" type="datetimeFigureOut">
              <a:rPr lang="ru-RU" smtClean="0"/>
              <a:pPr/>
              <a:t>14.01.2025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FD587-AB8B-4B6E-850D-9D4B09B786C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41337368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1FE-2EAD-4DF7-A713-813CA224EB72}" type="datetimeFigureOut">
              <a:rPr lang="ru-RU" smtClean="0"/>
              <a:pPr/>
              <a:t>14.01.2025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FD587-AB8B-4B6E-850D-9D4B09B786C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8545956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1FE-2EAD-4DF7-A713-813CA224EB72}" type="datetimeFigureOut">
              <a:rPr lang="ru-RU" smtClean="0"/>
              <a:pPr/>
              <a:t>14.01.2025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FD587-AB8B-4B6E-850D-9D4B09B786C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0702431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1FE-2EAD-4DF7-A713-813CA224EB72}" type="datetimeFigureOut">
              <a:rPr lang="ru-RU" smtClean="0"/>
              <a:pPr/>
              <a:t>14.01.2025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FD587-AB8B-4B6E-850D-9D4B09B786C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8967045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1FE-2EAD-4DF7-A713-813CA224EB72}" type="datetimeFigureOut">
              <a:rPr lang="ru-RU" smtClean="0"/>
              <a:pPr/>
              <a:t>14.01.2025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FD587-AB8B-4B6E-850D-9D4B09B786C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9614313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1941FE-2EAD-4DF7-A713-813CA224EB72}" type="datetimeFigureOut">
              <a:rPr lang="ru-RU" smtClean="0"/>
              <a:pPr/>
              <a:t>14.01.2025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DFD587-AB8B-4B6E-850D-9D4B09B786C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6356323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Схема 2"/>
          <p:cNvGraphicFramePr/>
          <p:nvPr/>
        </p:nvGraphicFramePr>
        <p:xfrm>
          <a:off x="179512" y="142852"/>
          <a:ext cx="8856984" cy="63824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="" xmlns:p14="http://schemas.microsoft.com/office/powerpoint/2010/main" val="3381194095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25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1800" b="1" i="1" dirty="0" smtClean="0"/>
              <a:t>Расходы бюджета Веселовского сельского поселения на 2025г.</a:t>
            </a:r>
            <a:endParaRPr lang="ru-RU" sz="1800" b="1" i="1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2626399470"/>
              </p:ext>
            </p:extLst>
          </p:nvPr>
        </p:nvGraphicFramePr>
        <p:xfrm>
          <a:off x="467544" y="1142984"/>
          <a:ext cx="8229600" cy="493977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8003232" cy="1044034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0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Расходы бюджета </a:t>
            </a:r>
            <a:r>
              <a:rPr lang="ru-RU" sz="2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Веселовского </a:t>
            </a:r>
            <a:r>
              <a:rPr lang="ru-RU" sz="20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сельского поселения на </a:t>
            </a:r>
            <a:r>
              <a:rPr lang="ru-RU" sz="2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2026г</a:t>
            </a:r>
            <a:r>
              <a:rPr lang="ru-RU" sz="20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.</a:t>
            </a:r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2571131178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="" xmlns:p14="http://schemas.microsoft.com/office/powerpoint/2010/main" val="36285185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AsOne/>
      </p:bldGraphic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8003232" cy="1044034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0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Расходы бюджета </a:t>
            </a:r>
            <a:r>
              <a:rPr lang="ru-RU" sz="2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Веселовского </a:t>
            </a:r>
            <a:r>
              <a:rPr lang="ru-RU" sz="20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сельского поселения на </a:t>
            </a:r>
            <a:r>
              <a:rPr lang="ru-RU" sz="2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2027г</a:t>
            </a:r>
            <a:r>
              <a:rPr lang="ru-RU" sz="20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.</a:t>
            </a:r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3340767454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="" xmlns:p14="http://schemas.microsoft.com/office/powerpoint/2010/main" val="2092477209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p14:dur="100" advTm="0">
        <p:cut/>
      </p:transition>
    </mc:Choice>
    <mc:Fallback>
      <p:transition advTm="0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Координационная комиссия по поступлению налогов</a:t>
            </a:r>
            <a:endParaRPr lang="ru-RU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755576" y="1916832"/>
            <a:ext cx="2880320" cy="50405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НДФЛ</a:t>
            </a: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755576" y="3501008"/>
            <a:ext cx="2880320" cy="57606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Налог на имущество</a:t>
            </a:r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755576" y="4437112"/>
            <a:ext cx="2880320" cy="50405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Земельный налог</a:t>
            </a:r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5076056" y="1916832"/>
            <a:ext cx="3456384" cy="50405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Начальник сектора экономики и финансов</a:t>
            </a:r>
            <a:endParaRPr lang="ru-RU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5076056" y="3512182"/>
            <a:ext cx="3456384" cy="78091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Специалист первой категории по земельным и имущественным отношениям</a:t>
            </a:r>
            <a:endParaRPr lang="ru-RU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5004048" y="4509120"/>
            <a:ext cx="3456384" cy="93610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 smtClean="0"/>
          </a:p>
          <a:p>
            <a:pPr algn="ctr"/>
            <a:r>
              <a:rPr lang="ru-RU" dirty="0" smtClean="0"/>
              <a:t>Специалист первой категории по земельным и имущественным </a:t>
            </a:r>
          </a:p>
          <a:p>
            <a:pPr algn="ctr"/>
            <a:r>
              <a:rPr lang="ru-RU" dirty="0" smtClean="0"/>
              <a:t>Отношениям</a:t>
            </a:r>
          </a:p>
          <a:p>
            <a:pPr algn="ctr"/>
            <a:endParaRPr lang="ru-RU" dirty="0"/>
          </a:p>
        </p:txBody>
      </p:sp>
      <p:sp>
        <p:nvSpPr>
          <p:cNvPr id="17" name="Стрелка вправо 16"/>
          <p:cNvSpPr/>
          <p:nvPr/>
        </p:nvSpPr>
        <p:spPr>
          <a:xfrm>
            <a:off x="3635896" y="3789040"/>
            <a:ext cx="1296144" cy="4571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Стрелка вправо 17"/>
          <p:cNvSpPr/>
          <p:nvPr/>
        </p:nvSpPr>
        <p:spPr>
          <a:xfrm>
            <a:off x="3635896" y="4689140"/>
            <a:ext cx="1296144" cy="4571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Скругленный прямоугольник 19"/>
          <p:cNvSpPr/>
          <p:nvPr/>
        </p:nvSpPr>
        <p:spPr>
          <a:xfrm>
            <a:off x="863588" y="1390150"/>
            <a:ext cx="2664296" cy="28803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Налог</a:t>
            </a:r>
            <a:endParaRPr lang="ru-RU" dirty="0"/>
          </a:p>
        </p:txBody>
      </p:sp>
      <p:sp>
        <p:nvSpPr>
          <p:cNvPr id="21" name="Скругленный прямоугольник 20"/>
          <p:cNvSpPr/>
          <p:nvPr/>
        </p:nvSpPr>
        <p:spPr>
          <a:xfrm>
            <a:off x="5220072" y="1390150"/>
            <a:ext cx="3168352" cy="28803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Ответственное лицо</a:t>
            </a:r>
            <a:endParaRPr lang="ru-RU" dirty="0"/>
          </a:p>
        </p:txBody>
      </p:sp>
      <p:sp>
        <p:nvSpPr>
          <p:cNvPr id="22" name="Стрелка вправо 21"/>
          <p:cNvSpPr/>
          <p:nvPr/>
        </p:nvSpPr>
        <p:spPr>
          <a:xfrm>
            <a:off x="3635896" y="2168860"/>
            <a:ext cx="1296144" cy="4571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630350016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16632"/>
            <a:ext cx="8784976" cy="6552728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85000" lnSpcReduction="20000"/>
          </a:bodyPr>
          <a:lstStyle/>
          <a:p>
            <a:pPr marL="0" indent="0" algn="ctr">
              <a:buNone/>
            </a:pPr>
            <a:endParaRPr lang="ru-RU" dirty="0" smtClean="0"/>
          </a:p>
          <a:p>
            <a:pPr marL="0" indent="0" algn="ctr">
              <a:buNone/>
            </a:pPr>
            <a:r>
              <a:rPr lang="ru-RU" dirty="0" smtClean="0"/>
              <a:t>Проектировка местного бюджета разработана с учетом:</a:t>
            </a:r>
          </a:p>
          <a:p>
            <a:pPr marL="0" indent="0" algn="ctr">
              <a:buNone/>
            </a:pP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    - Федерального </a:t>
            </a:r>
            <a:r>
              <a:rPr lang="ru-RU" dirty="0"/>
              <a:t>закона  «О федеральном бюджете на </a:t>
            </a:r>
            <a:r>
              <a:rPr lang="ru-RU" dirty="0" smtClean="0"/>
              <a:t>2023 год </a:t>
            </a:r>
            <a:r>
              <a:rPr lang="ru-RU" dirty="0"/>
              <a:t>и на плановый период </a:t>
            </a:r>
            <a:r>
              <a:rPr lang="ru-RU" dirty="0" smtClean="0"/>
              <a:t>2025 </a:t>
            </a:r>
            <a:r>
              <a:rPr lang="ru-RU" dirty="0"/>
              <a:t>и </a:t>
            </a:r>
            <a:r>
              <a:rPr lang="ru-RU" dirty="0" smtClean="0"/>
              <a:t>2027 </a:t>
            </a:r>
            <a:r>
              <a:rPr lang="ru-RU" dirty="0"/>
              <a:t>годов»;</a:t>
            </a:r>
          </a:p>
          <a:p>
            <a:pPr marL="0" indent="0">
              <a:buNone/>
            </a:pPr>
            <a:r>
              <a:rPr lang="ru-RU" dirty="0" smtClean="0"/>
              <a:t>    - </a:t>
            </a:r>
            <a:r>
              <a:rPr lang="ru-RU" dirty="0"/>
              <a:t>Областного закона «О межбюджетных отношениях органов государственной власти и органов местного самоуправления в Ростовской области»;</a:t>
            </a:r>
          </a:p>
          <a:p>
            <a:pPr marL="0" indent="0">
              <a:buNone/>
            </a:pPr>
            <a:r>
              <a:rPr lang="ru-RU" dirty="0" smtClean="0"/>
              <a:t>   - </a:t>
            </a:r>
            <a:r>
              <a:rPr lang="ru-RU" dirty="0"/>
              <a:t>показателей прогноза социально-экономического развития </a:t>
            </a:r>
            <a:r>
              <a:rPr lang="ru-RU" dirty="0" smtClean="0"/>
              <a:t>Веселовского </a:t>
            </a:r>
            <a:r>
              <a:rPr lang="ru-RU" dirty="0"/>
              <a:t>сельского поселения на </a:t>
            </a:r>
            <a:r>
              <a:rPr lang="ru-RU" dirty="0" smtClean="0"/>
              <a:t>2025-2027 </a:t>
            </a:r>
            <a:r>
              <a:rPr lang="ru-RU" dirty="0"/>
              <a:t>годы.</a:t>
            </a:r>
          </a:p>
          <a:p>
            <a:pPr marL="0" indent="0">
              <a:buNone/>
            </a:pPr>
            <a:r>
              <a:rPr lang="ru-RU" dirty="0" smtClean="0"/>
              <a:t>   - проекта закона </a:t>
            </a:r>
            <a:r>
              <a:rPr lang="ru-RU" dirty="0"/>
              <a:t>«Об областном бюджете на </a:t>
            </a:r>
            <a:r>
              <a:rPr lang="ru-RU" dirty="0" smtClean="0"/>
              <a:t>2025год </a:t>
            </a:r>
            <a:r>
              <a:rPr lang="ru-RU" dirty="0"/>
              <a:t>и на плановый период </a:t>
            </a:r>
            <a:r>
              <a:rPr lang="ru-RU" dirty="0" smtClean="0"/>
              <a:t>2026 </a:t>
            </a:r>
            <a:r>
              <a:rPr lang="ru-RU" dirty="0"/>
              <a:t>и </a:t>
            </a:r>
            <a:r>
              <a:rPr lang="ru-RU" dirty="0" smtClean="0"/>
              <a:t>2027 </a:t>
            </a:r>
            <a:r>
              <a:rPr lang="ru-RU" dirty="0"/>
              <a:t>годов»;</a:t>
            </a:r>
          </a:p>
          <a:p>
            <a:pPr marL="0" indent="0">
              <a:buNone/>
            </a:pPr>
            <a:r>
              <a:rPr lang="ru-RU" b="1" dirty="0" smtClean="0"/>
              <a:t>  </a:t>
            </a:r>
            <a:r>
              <a:rPr lang="ru-RU" dirty="0"/>
              <a:t>- </a:t>
            </a:r>
            <a:r>
              <a:rPr lang="ru-RU" dirty="0" smtClean="0"/>
              <a:t>проекта решения </a:t>
            </a:r>
            <a:r>
              <a:rPr lang="ru-RU" dirty="0"/>
              <a:t>районного Собрания депутатов   «О бюджете муниципального района на </a:t>
            </a:r>
            <a:r>
              <a:rPr lang="ru-RU" dirty="0" smtClean="0"/>
              <a:t>2025 </a:t>
            </a:r>
            <a:r>
              <a:rPr lang="ru-RU" dirty="0"/>
              <a:t>год и на плановый период </a:t>
            </a:r>
            <a:r>
              <a:rPr lang="ru-RU" dirty="0" smtClean="0"/>
              <a:t>2026 </a:t>
            </a:r>
            <a:r>
              <a:rPr lang="ru-RU" dirty="0"/>
              <a:t>и </a:t>
            </a:r>
            <a:r>
              <a:rPr lang="ru-RU" dirty="0" smtClean="0"/>
              <a:t>2027 </a:t>
            </a:r>
            <a:r>
              <a:rPr lang="ru-RU" dirty="0"/>
              <a:t>годов»</a:t>
            </a:r>
            <a:endParaRPr lang="ru-RU" b="1" dirty="0"/>
          </a:p>
          <a:p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127038075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1301006"/>
          </a:xfrm>
        </p:spPr>
        <p:txBody>
          <a:bodyPr>
            <a:normAutofit fontScale="90000"/>
          </a:bodyPr>
          <a:lstStyle/>
          <a:p>
            <a:r>
              <a:rPr lang="ru-RU" sz="2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</a:rPr>
              <a:t>Основные показатели бюджета Веселовского сельского поселения оцениваются следующим  образом:</a:t>
            </a:r>
            <a:br>
              <a:rPr lang="ru-RU" sz="2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</a:rPr>
            </a:br>
            <a:endParaRPr lang="ru-RU" sz="24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2793109042"/>
              </p:ext>
            </p:extLst>
          </p:nvPr>
        </p:nvGraphicFramePr>
        <p:xfrm>
          <a:off x="251520" y="1340768"/>
          <a:ext cx="8424936" cy="4815551"/>
        </p:xfrm>
        <a:graphic>
          <a:graphicData uri="http://schemas.openxmlformats.org/drawingml/2006/table">
            <a:tbl>
              <a:tblPr>
                <a:tableStyleId>{775DCB02-9BB8-47FD-8907-85C794F793BA}</a:tableStyleId>
              </a:tblPr>
              <a:tblGrid>
                <a:gridCol w="2153976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59044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296144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368152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2016224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</a:tblGrid>
              <a:tr h="216024">
                <a:tc rowSpan="2">
                  <a:txBody>
                    <a:bodyPr/>
                    <a:lstStyle/>
                    <a:p>
                      <a:pPr marR="48260" indent="450215" algn="just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 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5279" marR="65279" marT="0" marB="0"/>
                </a:tc>
                <a:tc rowSpan="2">
                  <a:txBody>
                    <a:bodyPr/>
                    <a:lstStyle/>
                    <a:p>
                      <a:pPr marR="48260"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Бюджет</a:t>
                      </a:r>
                    </a:p>
                    <a:p>
                      <a:pPr marR="48260"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 на </a:t>
                      </a:r>
                      <a:r>
                        <a:rPr lang="ru-RU" sz="1600" dirty="0" smtClean="0">
                          <a:effectLst/>
                        </a:rPr>
                        <a:t>2024</a:t>
                      </a:r>
                      <a:r>
                        <a:rPr lang="ru-RU" sz="1600" baseline="0" dirty="0" smtClean="0">
                          <a:effectLst/>
                        </a:rPr>
                        <a:t> </a:t>
                      </a:r>
                      <a:r>
                        <a:rPr lang="ru-RU" sz="1600" dirty="0" smtClean="0">
                          <a:effectLst/>
                        </a:rPr>
                        <a:t>утвержденный первоначально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5279" marR="65279" marT="0" marB="0"/>
                </a:tc>
                <a:tc gridSpan="3">
                  <a:txBody>
                    <a:bodyPr/>
                    <a:lstStyle/>
                    <a:p>
                      <a:pPr marR="48260"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Проект бюджета</a:t>
                      </a:r>
                    </a:p>
                    <a:p>
                      <a:pPr marR="48260"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 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5279" marR="65279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50405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48260" algn="ctr"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</a:rPr>
                        <a:t>2025 </a:t>
                      </a:r>
                      <a:r>
                        <a:rPr lang="ru-RU" sz="1600" dirty="0">
                          <a:effectLst/>
                        </a:rPr>
                        <a:t>год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5279" marR="65279" marT="0" marB="0"/>
                </a:tc>
                <a:tc>
                  <a:txBody>
                    <a:bodyPr/>
                    <a:lstStyle/>
                    <a:p>
                      <a:pPr marR="48260" algn="ctr"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</a:rPr>
                        <a:t>2026 </a:t>
                      </a:r>
                      <a:r>
                        <a:rPr lang="ru-RU" sz="1600" dirty="0">
                          <a:effectLst/>
                        </a:rPr>
                        <a:t>год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5279" marR="65279" marT="0" marB="0"/>
                </a:tc>
                <a:tc>
                  <a:txBody>
                    <a:bodyPr/>
                    <a:lstStyle/>
                    <a:p>
                      <a:pPr marR="48260" algn="ctr"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</a:rPr>
                        <a:t>2027 </a:t>
                      </a:r>
                      <a:r>
                        <a:rPr lang="ru-RU" sz="1600" dirty="0">
                          <a:effectLst/>
                        </a:rPr>
                        <a:t>год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5279" marR="65279" marT="0" marB="0"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282702">
                <a:tc>
                  <a:txBody>
                    <a:bodyPr/>
                    <a:lstStyle/>
                    <a:p>
                      <a:pPr marR="48260" algn="just"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I</a:t>
                      </a:r>
                      <a:r>
                        <a:rPr lang="ru-RU" sz="1600" dirty="0" smtClean="0">
                          <a:effectLst/>
                        </a:rPr>
                        <a:t>.Собственные доходы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5279" marR="65279" marT="0" marB="0"/>
                </a:tc>
                <a:tc>
                  <a:txBody>
                    <a:bodyPr/>
                    <a:lstStyle/>
                    <a:p>
                      <a:pPr marR="48260" algn="ctr"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</a:rPr>
                        <a:t>1663,1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5279" marR="65279" marT="0" marB="0"/>
                </a:tc>
                <a:tc>
                  <a:txBody>
                    <a:bodyPr/>
                    <a:lstStyle/>
                    <a:p>
                      <a:pPr marR="48260" algn="ctr"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Times New Roman"/>
                          <a:ea typeface="Times New Roman"/>
                        </a:rPr>
                        <a:t>2046,0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5279" marR="65279" marT="0" marB="0"/>
                </a:tc>
                <a:tc>
                  <a:txBody>
                    <a:bodyPr/>
                    <a:lstStyle/>
                    <a:p>
                      <a:pPr marR="48260" algn="ctr"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Times New Roman"/>
                          <a:ea typeface="Times New Roman"/>
                        </a:rPr>
                        <a:t>2209,0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5279" marR="65279" marT="0" marB="0"/>
                </a:tc>
                <a:tc>
                  <a:txBody>
                    <a:bodyPr/>
                    <a:lstStyle/>
                    <a:p>
                      <a:pPr marR="48260" algn="ctr"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Times New Roman"/>
                          <a:ea typeface="Times New Roman"/>
                        </a:rPr>
                        <a:t>2400,4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5279" marR="65279" marT="0" marB="0"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233887">
                <a:tc>
                  <a:txBody>
                    <a:bodyPr/>
                    <a:lstStyle/>
                    <a:p>
                      <a:pPr marR="48260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из них</a:t>
                      </a:r>
                      <a:r>
                        <a:rPr lang="en-US" sz="1600" dirty="0">
                          <a:effectLst/>
                        </a:rPr>
                        <a:t>: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5279" marR="65279" marT="0" marB="0"/>
                </a:tc>
                <a:tc>
                  <a:txBody>
                    <a:bodyPr/>
                    <a:lstStyle/>
                    <a:p>
                      <a:pPr marR="48260" indent="450215"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 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5279" marR="65279" marT="0" marB="0"/>
                </a:tc>
                <a:tc>
                  <a:txBody>
                    <a:bodyPr/>
                    <a:lstStyle/>
                    <a:p>
                      <a:pPr marR="48260"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 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5279" marR="65279" marT="0" marB="0"/>
                </a:tc>
                <a:tc>
                  <a:txBody>
                    <a:bodyPr/>
                    <a:lstStyle/>
                    <a:p>
                      <a:pPr marR="48260" indent="450215"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 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5279" marR="65279" marT="0" marB="0"/>
                </a:tc>
                <a:tc>
                  <a:txBody>
                    <a:bodyPr/>
                    <a:lstStyle/>
                    <a:p>
                      <a:pPr marR="48260" indent="450215"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 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5279" marR="65279" marT="0" marB="0"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327031">
                <a:tc>
                  <a:txBody>
                    <a:bodyPr/>
                    <a:lstStyle/>
                    <a:p>
                      <a:pPr marR="48260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налоговые </a:t>
                      </a:r>
                      <a:r>
                        <a:rPr lang="ru-RU" sz="1600" dirty="0" smtClean="0">
                          <a:effectLst/>
                        </a:rPr>
                        <a:t> и неналоговые доходы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5279" marR="65279" marT="0" marB="0"/>
                </a:tc>
                <a:tc>
                  <a:txBody>
                    <a:bodyPr/>
                    <a:lstStyle/>
                    <a:p>
                      <a:pPr marR="48260" algn="ctr"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</a:rPr>
                        <a:t>1663,1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5279" marR="65279" marT="0" marB="0"/>
                </a:tc>
                <a:tc>
                  <a:txBody>
                    <a:bodyPr/>
                    <a:lstStyle/>
                    <a:p>
                      <a:pPr marR="48260" algn="ctr"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Times New Roman"/>
                          <a:ea typeface="Times New Roman"/>
                        </a:rPr>
                        <a:t>2046,0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5279" marR="65279" marT="0" marB="0"/>
                </a:tc>
                <a:tc>
                  <a:txBody>
                    <a:bodyPr/>
                    <a:lstStyle/>
                    <a:p>
                      <a:pPr marR="48260" algn="ctr"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Times New Roman"/>
                          <a:ea typeface="Times New Roman"/>
                        </a:rPr>
                        <a:t>2209,0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5279" marR="65279" marT="0" marB="0"/>
                </a:tc>
                <a:tc>
                  <a:txBody>
                    <a:bodyPr/>
                    <a:lstStyle/>
                    <a:p>
                      <a:pPr marR="48260" algn="ctr"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Times New Roman"/>
                          <a:ea typeface="Times New Roman"/>
                        </a:rPr>
                        <a:t>2400,4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5279" marR="65279" marT="0" marB="0"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467774">
                <a:tc>
                  <a:txBody>
                    <a:bodyPr/>
                    <a:lstStyle/>
                    <a:p>
                      <a:pPr marR="48260"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II</a:t>
                      </a:r>
                      <a:r>
                        <a:rPr lang="ru-RU" sz="1600" dirty="0">
                          <a:effectLst/>
                        </a:rPr>
                        <a:t>. Безвозмездные поступления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5279" marR="65279" marT="0" marB="0"/>
                </a:tc>
                <a:tc>
                  <a:txBody>
                    <a:bodyPr/>
                    <a:lstStyle/>
                    <a:p>
                      <a:pPr marR="48260" algn="ctr"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Times New Roman"/>
                          <a:ea typeface="Times New Roman"/>
                        </a:rPr>
                        <a:t>9075,3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5279" marR="65279" marT="0" marB="0"/>
                </a:tc>
                <a:tc>
                  <a:txBody>
                    <a:bodyPr/>
                    <a:lstStyle/>
                    <a:p>
                      <a:pPr marR="48260" algn="ctr"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Times New Roman"/>
                          <a:ea typeface="Times New Roman"/>
                        </a:rPr>
                        <a:t>9091,0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5279" marR="65279" marT="0" marB="0"/>
                </a:tc>
                <a:tc>
                  <a:txBody>
                    <a:bodyPr/>
                    <a:lstStyle/>
                    <a:p>
                      <a:pPr marR="48260" algn="ctr"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Times New Roman"/>
                          <a:ea typeface="Times New Roman"/>
                        </a:rPr>
                        <a:t>6881,8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5279" marR="65279" marT="0" marB="0"/>
                </a:tc>
                <a:tc>
                  <a:txBody>
                    <a:bodyPr/>
                    <a:lstStyle/>
                    <a:p>
                      <a:pPr marR="48260" algn="ctr"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Times New Roman"/>
                          <a:ea typeface="Times New Roman"/>
                        </a:rPr>
                        <a:t>4925,7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5279" marR="65279" marT="0" marB="0"/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377001">
                <a:tc>
                  <a:txBody>
                    <a:bodyPr/>
                    <a:lstStyle/>
                    <a:p>
                      <a:pPr marR="48260"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</a:rPr>
                        <a:t>III</a:t>
                      </a:r>
                      <a:r>
                        <a:rPr lang="ru-RU" sz="1600" b="1" dirty="0">
                          <a:effectLst/>
                        </a:rPr>
                        <a:t>.Всего доходов</a:t>
                      </a:r>
                      <a:endParaRPr lang="ru-RU" sz="16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5279" marR="65279" marT="0" marB="0"/>
                </a:tc>
                <a:tc>
                  <a:txBody>
                    <a:bodyPr/>
                    <a:lstStyle/>
                    <a:p>
                      <a:pPr marR="48260" algn="ctr"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effectLst/>
                        </a:rPr>
                        <a:t>10738,4</a:t>
                      </a:r>
                      <a:endParaRPr lang="ru-RU" sz="16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5279" marR="65279" marT="0" marB="0"/>
                </a:tc>
                <a:tc>
                  <a:txBody>
                    <a:bodyPr/>
                    <a:lstStyle/>
                    <a:p>
                      <a:pPr marR="48260" algn="ctr"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effectLst/>
                          <a:latin typeface="Times New Roman"/>
                          <a:ea typeface="Times New Roman"/>
                        </a:rPr>
                        <a:t>11137,0</a:t>
                      </a:r>
                      <a:endParaRPr lang="ru-RU" sz="16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5279" marR="65279" marT="0" marB="0"/>
                </a:tc>
                <a:tc>
                  <a:txBody>
                    <a:bodyPr/>
                    <a:lstStyle/>
                    <a:p>
                      <a:pPr marR="48260" algn="ctr"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effectLst/>
                          <a:latin typeface="Times New Roman"/>
                          <a:ea typeface="Times New Roman"/>
                        </a:rPr>
                        <a:t>9090,8</a:t>
                      </a:r>
                      <a:endParaRPr lang="ru-RU" sz="16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5279" marR="65279" marT="0" marB="0"/>
                </a:tc>
                <a:tc>
                  <a:txBody>
                    <a:bodyPr/>
                    <a:lstStyle/>
                    <a:p>
                      <a:pPr marR="48260" algn="ctr"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effectLst/>
                          <a:latin typeface="Times New Roman"/>
                          <a:ea typeface="Times New Roman"/>
                        </a:rPr>
                        <a:t>7326,1</a:t>
                      </a:r>
                      <a:endParaRPr lang="ru-RU" sz="16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5279" marR="65279" marT="0" marB="0"/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467774">
                <a:tc>
                  <a:txBody>
                    <a:bodyPr/>
                    <a:lstStyle/>
                    <a:p>
                      <a:pPr marR="48260"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</a:rPr>
                        <a:t>II</a:t>
                      </a:r>
                      <a:r>
                        <a:rPr lang="ru-RU" sz="1600" b="1" dirty="0">
                          <a:effectLst/>
                        </a:rPr>
                        <a:t>. Расходы, всего</a:t>
                      </a:r>
                      <a:endParaRPr lang="ru-RU" sz="16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5279" marR="65279" marT="0" marB="0"/>
                </a:tc>
                <a:tc>
                  <a:txBody>
                    <a:bodyPr/>
                    <a:lstStyle/>
                    <a:p>
                      <a:pPr marR="48260" algn="ctr"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effectLst/>
                        </a:rPr>
                        <a:t>10738,4</a:t>
                      </a:r>
                      <a:endParaRPr lang="ru-RU" sz="16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5279" marR="65279" marT="0" marB="0"/>
                </a:tc>
                <a:tc>
                  <a:txBody>
                    <a:bodyPr/>
                    <a:lstStyle/>
                    <a:p>
                      <a:pPr marR="48260" algn="ctr"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effectLst/>
                          <a:latin typeface="Times New Roman"/>
                          <a:ea typeface="Times New Roman"/>
                        </a:rPr>
                        <a:t>11137,0</a:t>
                      </a:r>
                      <a:endParaRPr lang="ru-RU" sz="16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5279" marR="65279" marT="0" marB="0"/>
                </a:tc>
                <a:tc>
                  <a:txBody>
                    <a:bodyPr/>
                    <a:lstStyle/>
                    <a:p>
                      <a:pPr marR="48260" algn="ctr"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effectLst/>
                          <a:latin typeface="Times New Roman"/>
                          <a:ea typeface="Times New Roman"/>
                        </a:rPr>
                        <a:t>9090,8</a:t>
                      </a:r>
                      <a:endParaRPr lang="ru-RU" sz="16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5279" marR="65279" marT="0" marB="0"/>
                </a:tc>
                <a:tc>
                  <a:txBody>
                    <a:bodyPr/>
                    <a:lstStyle/>
                    <a:p>
                      <a:pPr marR="48260" algn="ctr"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effectLst/>
                          <a:latin typeface="Times New Roman"/>
                          <a:ea typeface="Times New Roman"/>
                        </a:rPr>
                        <a:t>7326,1</a:t>
                      </a:r>
                      <a:endParaRPr lang="ru-RU" sz="16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5279" marR="65279" marT="0" marB="0"/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  <a:tr h="469124">
                <a:tc>
                  <a:txBody>
                    <a:bodyPr/>
                    <a:lstStyle/>
                    <a:p>
                      <a:pPr marR="48260"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III</a:t>
                      </a:r>
                      <a:r>
                        <a:rPr lang="ru-RU" sz="1600" dirty="0">
                          <a:effectLst/>
                        </a:rPr>
                        <a:t>. Дефицит (-), профицит </a:t>
                      </a:r>
                      <a:r>
                        <a:rPr lang="ru-RU" sz="1600" dirty="0" smtClean="0">
                          <a:effectLst/>
                        </a:rPr>
                        <a:t>(+)</a:t>
                      </a:r>
                      <a:r>
                        <a:rPr lang="ru-RU" sz="1600" dirty="0">
                          <a:effectLst/>
                        </a:rPr>
                        <a:t> 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5279" marR="65279" marT="0" marB="0"/>
                </a:tc>
                <a:tc>
                  <a:txBody>
                    <a:bodyPr/>
                    <a:lstStyle/>
                    <a:p>
                      <a:pPr marR="48260" algn="ctr"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</a:rPr>
                        <a:t>0,0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5279" marR="65279" marT="0" marB="0"/>
                </a:tc>
                <a:tc>
                  <a:txBody>
                    <a:bodyPr/>
                    <a:lstStyle/>
                    <a:p>
                      <a:pPr marR="48260" algn="ctr"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</a:rPr>
                        <a:t>0,0</a:t>
                      </a:r>
                      <a:r>
                        <a:rPr lang="ru-RU" sz="1600" dirty="0">
                          <a:effectLst/>
                        </a:rPr>
                        <a:t> 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5279" marR="65279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</a:rPr>
                        <a:t>0,0</a:t>
                      </a:r>
                      <a:r>
                        <a:rPr lang="ru-RU" sz="1600" dirty="0">
                          <a:effectLst/>
                        </a:rPr>
                        <a:t> 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5279" marR="65279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</a:rPr>
                        <a:t>0,0</a:t>
                      </a:r>
                      <a:r>
                        <a:rPr lang="ru-RU" sz="1600" dirty="0">
                          <a:effectLst/>
                        </a:rPr>
                        <a:t> 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5279" marR="65279" marT="0" marB="0"/>
                </a:tc>
                <a:extLst>
                  <a:ext uri="{0D108BD9-81ED-4DB2-BD59-A6C34878D82A}">
                    <a16:rowId xmlns="" xmlns:a16="http://schemas.microsoft.com/office/drawing/2014/main" val="10009"/>
                  </a:ext>
                </a:extLst>
              </a:tr>
              <a:tr h="989458">
                <a:tc>
                  <a:txBody>
                    <a:bodyPr/>
                    <a:lstStyle/>
                    <a:p>
                      <a:pPr marR="48260"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VI</a:t>
                      </a:r>
                      <a:r>
                        <a:rPr lang="ru-RU" sz="1600" dirty="0">
                          <a:effectLst/>
                        </a:rPr>
                        <a:t>. Источники финансирования </a:t>
                      </a:r>
                      <a:r>
                        <a:rPr lang="ru-RU" sz="1600" dirty="0" smtClean="0">
                          <a:effectLst/>
                        </a:rPr>
                        <a:t>дефицита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5279" marR="65279" marT="0" marB="0"/>
                </a:tc>
                <a:tc>
                  <a:txBody>
                    <a:bodyPr/>
                    <a:lstStyle/>
                    <a:p>
                      <a:pPr marR="48260" algn="ctr"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Times New Roman"/>
                          <a:ea typeface="Times New Roman"/>
                        </a:rPr>
                        <a:t>0,0</a:t>
                      </a:r>
                    </a:p>
                  </a:txBody>
                  <a:tcPr marL="65279" marR="65279" marT="0" marB="0"/>
                </a:tc>
                <a:tc>
                  <a:txBody>
                    <a:bodyPr/>
                    <a:lstStyle/>
                    <a:p>
                      <a:pPr marR="48260"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 </a:t>
                      </a:r>
                      <a:r>
                        <a:rPr lang="ru-RU" sz="1600" dirty="0" smtClean="0">
                          <a:effectLst/>
                        </a:rPr>
                        <a:t>0,0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5279" marR="65279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</a:rPr>
                        <a:t>0,0</a:t>
                      </a:r>
                      <a:r>
                        <a:rPr lang="ru-RU" sz="1600" dirty="0">
                          <a:effectLst/>
                        </a:rPr>
                        <a:t> 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5279" marR="65279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 </a:t>
                      </a:r>
                      <a:r>
                        <a:rPr lang="ru-RU" sz="1600" dirty="0" smtClean="0">
                          <a:effectLst/>
                        </a:rPr>
                        <a:t>0,0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5279" marR="65279" marT="0" marB="0"/>
                </a:tc>
                <a:extLst>
                  <a:ext uri="{0D108BD9-81ED-4DB2-BD59-A6C34878D82A}">
                    <a16:rowId xmlns="" xmlns:a16="http://schemas.microsoft.com/office/drawing/2014/main" val="100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1673640806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500">
        <p:checker/>
      </p:transition>
    </mc:Choice>
    <mc:Fallback>
      <p:transition spd="slow">
        <p:checker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1800" b="1" dirty="0">
                <a:solidFill>
                  <a:schemeClr val="accent1">
                    <a:lumMod val="50000"/>
                  </a:schemeClr>
                </a:solidFill>
              </a:rPr>
              <a:t>Структура </a:t>
            </a:r>
            <a:r>
              <a:rPr lang="ru-RU" sz="1800" b="1" dirty="0" smtClean="0">
                <a:solidFill>
                  <a:schemeClr val="accent1">
                    <a:lumMod val="50000"/>
                  </a:schemeClr>
                </a:solidFill>
              </a:rPr>
              <a:t>собственных доходов </a:t>
            </a:r>
            <a:r>
              <a:rPr lang="ru-RU" sz="1800" b="1" dirty="0">
                <a:solidFill>
                  <a:schemeClr val="accent1">
                    <a:lumMod val="50000"/>
                  </a:schemeClr>
                </a:solidFill>
              </a:rPr>
              <a:t>местного бюджета</a:t>
            </a:r>
            <a:endParaRPr lang="ru-RU" sz="1800" dirty="0">
              <a:solidFill>
                <a:schemeClr val="accent1">
                  <a:lumMod val="50000"/>
                </a:schemeClr>
              </a:solidFill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3432441772"/>
              </p:ext>
            </p:extLst>
          </p:nvPr>
        </p:nvGraphicFramePr>
        <p:xfrm>
          <a:off x="323528" y="1052733"/>
          <a:ext cx="8712969" cy="4703353"/>
        </p:xfrm>
        <a:graphic>
          <a:graphicData uri="http://schemas.openxmlformats.org/drawingml/2006/table">
            <a:tbl>
              <a:tblPr firstRow="1" firstCol="1" bandRow="1">
                <a:tableStyleId>{3C2FFA5D-87B4-456A-9821-1D502468CF0F}</a:tableStyleId>
              </a:tblPr>
              <a:tblGrid>
                <a:gridCol w="1890549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3837421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824758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747326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668216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744699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</a:tblGrid>
              <a:tr h="188595"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Код бюджетной классификации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2139" marR="52139" marT="0" marB="0" anchor="ctr"/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Наименование вида доходов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2139" marR="521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Бюджет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2139" marR="521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Прогноз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2139" marR="52139" marT="0" marB="0" anchor="b"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Плановый период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2139" marR="52139" marT="0" marB="0" anchor="b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40172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2024 год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2139" marR="521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2025 </a:t>
                      </a:r>
                      <a:r>
                        <a:rPr lang="ru-RU" sz="1200" dirty="0">
                          <a:effectLst/>
                        </a:rPr>
                        <a:t>год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2139" marR="521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2026год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2139" marR="521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2027 </a:t>
                      </a:r>
                      <a:r>
                        <a:rPr lang="ru-RU" sz="1200" dirty="0">
                          <a:effectLst/>
                        </a:rPr>
                        <a:t>год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2139" marR="52139" marT="0" marB="0" anchor="ctr"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18859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1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2139" marR="52139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2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2139" marR="52139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3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2139" marR="52139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 </a:t>
                      </a:r>
                      <a:r>
                        <a:rPr lang="ru-RU" sz="1200" dirty="0" smtClean="0">
                          <a:effectLst/>
                        </a:rPr>
                        <a:t>4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2139" marR="52139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5</a:t>
                      </a:r>
                      <a:r>
                        <a:rPr lang="ru-RU" sz="1200" dirty="0">
                          <a:effectLst/>
                        </a:rPr>
                        <a:t> 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2139" marR="52139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6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2139" marR="52139" marT="0" marB="0" anchor="b"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21098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 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2139" marR="52139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ВСЕГО  СОБСТВЕННЫХ ДОХОДОВ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2139" marR="521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1695,2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2139" marR="521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2046,0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2139" marR="521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2209,0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2139" marR="521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2400,4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2139" marR="52139" marT="0" marB="0" anchor="ctr"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268749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 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2139" marR="52139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НАЛОГОВЫЕ ДОХОДЫ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2139" marR="52139" marT="0" marB="0" anchor="ctr"/>
                </a:tc>
                <a:tc>
                  <a:txBody>
                    <a:bodyPr/>
                    <a:lstStyle/>
                    <a:p>
                      <a:pPr marR="48260" algn="ctr"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Times New Roman"/>
                          <a:ea typeface="Times New Roman"/>
                        </a:rPr>
                        <a:t>1526,1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5279" marR="65279" marT="0" marB="0"/>
                </a:tc>
                <a:tc>
                  <a:txBody>
                    <a:bodyPr/>
                    <a:lstStyle/>
                    <a:p>
                      <a:pPr marR="48260" algn="ctr"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Times New Roman"/>
                          <a:ea typeface="Times New Roman"/>
                        </a:rPr>
                        <a:t>1781,6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5279" marR="65279" marT="0" marB="0"/>
                </a:tc>
                <a:tc>
                  <a:txBody>
                    <a:bodyPr/>
                    <a:lstStyle/>
                    <a:p>
                      <a:pPr marR="48260" algn="ctr"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Times New Roman"/>
                          <a:ea typeface="Times New Roman"/>
                        </a:rPr>
                        <a:t>1952,8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5279" marR="65279" marT="0" marB="0"/>
                </a:tc>
                <a:tc>
                  <a:txBody>
                    <a:bodyPr/>
                    <a:lstStyle/>
                    <a:p>
                      <a:pPr marR="48260" algn="ctr"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Times New Roman"/>
                          <a:ea typeface="Times New Roman"/>
                        </a:rPr>
                        <a:t>2134,0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5279" marR="65279" marT="0" marB="0"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302555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1 01 </a:t>
                      </a:r>
                      <a:r>
                        <a:rPr lang="ru-RU" sz="1200" dirty="0" smtClean="0">
                          <a:effectLst/>
                        </a:rPr>
                        <a:t>00000 </a:t>
                      </a:r>
                      <a:r>
                        <a:rPr lang="ru-RU" sz="1200" dirty="0">
                          <a:effectLst/>
                        </a:rPr>
                        <a:t>00 0000 110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2139" marR="52139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НАЛОГИ НА ПРИБЫЛЬ, ДОХОДЫ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2139" marR="52139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effectLst/>
                          <a:latin typeface="Times New Roman"/>
                        </a:rPr>
                        <a:t>159,4</a:t>
                      </a:r>
                      <a:endParaRPr lang="ru-RU" sz="12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effectLst/>
                          <a:latin typeface="Times New Roman"/>
                        </a:rPr>
                        <a:t>195,0</a:t>
                      </a:r>
                      <a:endParaRPr lang="ru-RU" sz="12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effectLst/>
                          <a:latin typeface="Times New Roman"/>
                        </a:rPr>
                        <a:t>234,0</a:t>
                      </a:r>
                      <a:endParaRPr lang="ru-RU" sz="12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effectLst/>
                          <a:latin typeface="Times New Roman"/>
                        </a:rPr>
                        <a:t>270,0</a:t>
                      </a:r>
                      <a:endParaRPr lang="ru-RU" sz="12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198418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1 01 02000 01 0000 110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2139" marR="52139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Налог на доходы физических лиц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2139" marR="52139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effectLst/>
                          <a:latin typeface="Times New Roman"/>
                        </a:rPr>
                        <a:t>159,4</a:t>
                      </a:r>
                      <a:endParaRPr lang="ru-RU" sz="12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effectLst/>
                          <a:latin typeface="Times New Roman"/>
                        </a:rPr>
                        <a:t>195,0</a:t>
                      </a:r>
                      <a:endParaRPr lang="ru-RU" sz="12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effectLst/>
                          <a:latin typeface="Times New Roman"/>
                        </a:rPr>
                        <a:t>234,0</a:t>
                      </a:r>
                      <a:endParaRPr lang="ru-RU" sz="12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effectLst/>
                          <a:latin typeface="Times New Roman"/>
                        </a:rPr>
                        <a:t>270,0</a:t>
                      </a:r>
                      <a:endParaRPr lang="ru-RU" sz="12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227792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1 05 00000 00 0000 000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2139" marR="52139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НАЛОГИ НА СОВОКУПНЫЙ ДОХОД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2139" marR="52139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effectLst/>
                          <a:latin typeface="Times New Roman"/>
                        </a:rPr>
                        <a:t>30,5</a:t>
                      </a:r>
                      <a:endParaRPr lang="ru-RU" sz="12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effectLst/>
                          <a:latin typeface="Times New Roman"/>
                        </a:rPr>
                        <a:t>0,0</a:t>
                      </a:r>
                      <a:endParaRPr lang="ru-RU" sz="12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effectLst/>
                          <a:latin typeface="Times New Roman"/>
                        </a:rPr>
                        <a:t>0,0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effectLst/>
                          <a:latin typeface="Times New Roman"/>
                        </a:rPr>
                        <a:t>0,0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311263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1 05 03000 01 0000 110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2139" marR="52139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Единый  </a:t>
                      </a:r>
                      <a:r>
                        <a:rPr lang="ru-RU" sz="1200" dirty="0" smtClean="0">
                          <a:effectLst/>
                        </a:rPr>
                        <a:t>сельскохозяйственный </a:t>
                      </a:r>
                      <a:r>
                        <a:rPr lang="ru-RU" sz="1200" dirty="0">
                          <a:effectLst/>
                        </a:rPr>
                        <a:t>налог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2139" marR="52139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effectLst/>
                          <a:latin typeface="Times New Roman"/>
                        </a:rPr>
                        <a:t>30,5</a:t>
                      </a:r>
                      <a:endParaRPr lang="ru-RU" sz="12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effectLst/>
                          <a:latin typeface="Times New Roman"/>
                        </a:rPr>
                        <a:t>0,0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effectLst/>
                          <a:latin typeface="Times New Roman"/>
                        </a:rPr>
                        <a:t>0,0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effectLst/>
                          <a:latin typeface="Times New Roman"/>
                        </a:rPr>
                        <a:t>0,0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  <a:tr h="202646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1 06 00000 00 0000 000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2139" marR="52139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НАЛОГИ НА ИМУЩЕСТВО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2139" marR="52139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effectLst/>
                          <a:latin typeface="Times New Roman"/>
                        </a:rPr>
                        <a:t>1329,2</a:t>
                      </a:r>
                      <a:endParaRPr lang="ru-RU" sz="12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effectLst/>
                          <a:latin typeface="Times New Roman"/>
                        </a:rPr>
                        <a:t>226,0</a:t>
                      </a:r>
                      <a:endParaRPr lang="ru-RU" sz="12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effectLst/>
                          <a:latin typeface="Times New Roman"/>
                        </a:rPr>
                        <a:t>229,0</a:t>
                      </a:r>
                      <a:endParaRPr lang="ru-RU" sz="12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effectLst/>
                          <a:latin typeface="Times New Roman"/>
                        </a:rPr>
                        <a:t>231,0</a:t>
                      </a:r>
                      <a:endParaRPr lang="ru-RU" sz="12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="" xmlns:a16="http://schemas.microsoft.com/office/drawing/2014/main" val="10009"/>
                  </a:ext>
                </a:extLst>
              </a:tr>
              <a:tr h="311263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1 06 01000 00 0000 110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2139" marR="52139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Налог на имущество физических лиц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2139" marR="52139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effectLst/>
                          <a:latin typeface="Times New Roman"/>
                        </a:rPr>
                        <a:t>222,3</a:t>
                      </a:r>
                      <a:endParaRPr lang="ru-RU" sz="12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effectLst/>
                          <a:latin typeface="Times New Roman"/>
                        </a:rPr>
                        <a:t>226,0</a:t>
                      </a:r>
                      <a:endParaRPr lang="ru-RU" sz="12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effectLst/>
                          <a:latin typeface="Times New Roman"/>
                        </a:rPr>
                        <a:t>229,0</a:t>
                      </a:r>
                      <a:endParaRPr lang="ru-RU" sz="12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effectLst/>
                          <a:latin typeface="Times New Roman"/>
                        </a:rPr>
                        <a:t>231,0</a:t>
                      </a:r>
                      <a:endParaRPr lang="ru-RU" sz="12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="" xmlns:a16="http://schemas.microsoft.com/office/drawing/2014/main" val="10010"/>
                  </a:ext>
                </a:extLst>
              </a:tr>
              <a:tr h="202646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1 06 06000 00 0000 110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2139" marR="52139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Земельный налог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2139" marR="52139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effectLst/>
                          <a:latin typeface="Times New Roman"/>
                        </a:rPr>
                        <a:t>1106,9</a:t>
                      </a:r>
                      <a:endParaRPr lang="ru-RU" sz="12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effectLst/>
                          <a:latin typeface="Times New Roman"/>
                        </a:rPr>
                        <a:t>1356,0</a:t>
                      </a:r>
                      <a:endParaRPr lang="ru-RU" sz="12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effectLst/>
                          <a:latin typeface="Times New Roman"/>
                        </a:rPr>
                        <a:t>1485,0</a:t>
                      </a:r>
                      <a:endParaRPr lang="ru-RU" sz="12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effectLst/>
                          <a:latin typeface="Times New Roman"/>
                        </a:rPr>
                        <a:t>1628,0</a:t>
                      </a:r>
                      <a:endParaRPr lang="ru-RU" sz="12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="" xmlns:a16="http://schemas.microsoft.com/office/drawing/2014/main" val="10011"/>
                  </a:ext>
                </a:extLst>
              </a:tr>
              <a:tr h="202646"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200" dirty="0" smtClean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1 08 </a:t>
                      </a:r>
                      <a:r>
                        <a:rPr lang="ru-RU" sz="1200" dirty="0" smtClean="0">
                          <a:effectLst/>
                        </a:rPr>
                        <a:t>00000 00 0000 000</a:t>
                      </a:r>
                      <a:endParaRPr lang="ru-RU" sz="1200" dirty="0" smtClean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2139" marR="52139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Государственная пошлина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2139" marR="52139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effectLst/>
                          <a:latin typeface="Times New Roman"/>
                        </a:rPr>
                        <a:t>7,0</a:t>
                      </a:r>
                      <a:endParaRPr lang="ru-RU" sz="12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effectLst/>
                          <a:latin typeface="Times New Roman"/>
                        </a:rPr>
                        <a:t>4,6</a:t>
                      </a:r>
                      <a:endParaRPr lang="ru-RU" sz="12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effectLst/>
                          <a:latin typeface="Times New Roman"/>
                        </a:rPr>
                        <a:t>4,8</a:t>
                      </a:r>
                      <a:endParaRPr lang="ru-RU" sz="12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effectLst/>
                          <a:latin typeface="Times New Roman"/>
                        </a:rPr>
                        <a:t>5,0</a:t>
                      </a:r>
                      <a:endParaRPr lang="ru-RU" sz="12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</a:tr>
              <a:tr h="25128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 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2139" marR="52139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НЕНАЛОГОВЫЕ ДОХОДЫ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2139" marR="52139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effectLst/>
                          <a:latin typeface="Times New Roman"/>
                        </a:rPr>
                        <a:t>169,1</a:t>
                      </a:r>
                      <a:endParaRPr lang="ru-RU" sz="12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effectLst/>
                          <a:latin typeface="Times New Roman"/>
                        </a:rPr>
                        <a:t>264,4</a:t>
                      </a:r>
                      <a:endParaRPr lang="ru-RU" sz="12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effectLst/>
                          <a:latin typeface="Times New Roman"/>
                        </a:rPr>
                        <a:t>256,2</a:t>
                      </a:r>
                      <a:endParaRPr lang="ru-RU" sz="12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effectLst/>
                          <a:latin typeface="Times New Roman"/>
                        </a:rPr>
                        <a:t>266,4</a:t>
                      </a:r>
                      <a:endParaRPr lang="ru-RU" sz="12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="" xmlns:a16="http://schemas.microsoft.com/office/drawing/2014/main" val="10012"/>
                  </a:ext>
                </a:extLst>
              </a:tr>
              <a:tr h="651616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1 11 00000 00 0000 000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2139" marR="52139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ДОХОДЫ ОТ ИСПОЛЬЗОВАНИЯ ИМУЩЕСТВА, НАХОДЯЩЕГОСЯ В ГОСУДАРСТВЕННОЙ И МУНИЦИПАЛЬНОЙ СОБСТВЕННОСТИ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2139" marR="52139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effectLst/>
                          <a:latin typeface="Times New Roman"/>
                        </a:rPr>
                        <a:t>168,6</a:t>
                      </a:r>
                      <a:endParaRPr lang="ru-RU" sz="12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effectLst/>
                          <a:latin typeface="Times New Roman"/>
                        </a:rPr>
                        <a:t>261,0</a:t>
                      </a:r>
                      <a:endParaRPr lang="ru-RU" sz="12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effectLst/>
                          <a:latin typeface="Times New Roman"/>
                        </a:rPr>
                        <a:t>252,7</a:t>
                      </a:r>
                      <a:endParaRPr lang="ru-RU" sz="12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effectLst/>
                          <a:latin typeface="Times New Roman"/>
                        </a:rPr>
                        <a:t>262,8</a:t>
                      </a:r>
                      <a:endParaRPr lang="ru-RU" sz="12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="" xmlns:a16="http://schemas.microsoft.com/office/drawing/2014/main" val="10013"/>
                  </a:ext>
                </a:extLst>
              </a:tr>
              <a:tr h="236592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1</a:t>
                      </a:r>
                      <a:r>
                        <a:rPr lang="ru-RU" sz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 16 00000 00 0000 000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2139" marR="52139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Штрафы, санкции,</a:t>
                      </a:r>
                      <a:r>
                        <a:rPr lang="ru-RU" sz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 возмещение ущерба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2139" marR="521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0,5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2139" marR="521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3,4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2139" marR="521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3,5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2139" marR="521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3,6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2139" marR="52139" marT="0" marB="0" anchor="ctr"/>
                </a:tc>
                <a:extLst>
                  <a:ext uri="{0D108BD9-81ED-4DB2-BD59-A6C34878D82A}">
                    <a16:rowId xmlns="" xmlns:a16="http://schemas.microsoft.com/office/drawing/2014/main" val="1001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994108699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500">
        <p:checker/>
      </p:transition>
    </mc:Choice>
    <mc:Fallback>
      <p:transition spd="slow">
        <p:checker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dirty="0" smtClean="0"/>
              <a:t>Динамика доходов бюджета </a:t>
            </a:r>
            <a:br>
              <a:rPr lang="ru-RU" sz="3200" dirty="0" smtClean="0"/>
            </a:br>
            <a:r>
              <a:rPr lang="ru-RU" sz="3200" dirty="0" smtClean="0"/>
              <a:t>Веселовского сельского поселения.</a:t>
            </a:r>
            <a:endParaRPr lang="ru-RU" sz="3200" dirty="0"/>
          </a:p>
        </p:txBody>
      </p:sp>
      <p:graphicFrame>
        <p:nvGraphicFramePr>
          <p:cNvPr id="7" name="Содержимое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4190584104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sz="3600" i="1" dirty="0" smtClean="0">
                <a:latin typeface="Arial Narrow" pitchFamily="34" charset="0"/>
              </a:rPr>
              <a:t>Структура налоговых доходов бюджета Веселовского сельского поселения в 2025г</a:t>
            </a:r>
            <a:r>
              <a:rPr lang="ru-RU" dirty="0" smtClean="0"/>
              <a:t>.</a:t>
            </a:r>
            <a:endParaRPr lang="ru-RU" dirty="0"/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="" xmlns:p14="http://schemas.microsoft.com/office/powerpoint/2010/main" val="2278153011"/>
              </p:ext>
            </p:extLst>
          </p:nvPr>
        </p:nvGraphicFramePr>
        <p:xfrm>
          <a:off x="539552" y="1484784"/>
          <a:ext cx="8352928" cy="51125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6816" y="188640"/>
            <a:ext cx="8229600" cy="922114"/>
          </a:xfrm>
        </p:spPr>
        <p:txBody>
          <a:bodyPr>
            <a:normAutofit fontScale="90000"/>
          </a:bodyPr>
          <a:lstStyle/>
          <a:p>
            <a:r>
              <a:rPr lang="ru-RU" sz="2700" b="1" dirty="0" smtClean="0">
                <a:solidFill>
                  <a:srgbClr val="002060"/>
                </a:solidFill>
              </a:rPr>
              <a:t/>
            </a:r>
            <a:br>
              <a:rPr lang="ru-RU" sz="2700" b="1" dirty="0" smtClean="0">
                <a:solidFill>
                  <a:srgbClr val="002060"/>
                </a:solidFill>
              </a:rPr>
            </a:br>
            <a:r>
              <a:rPr lang="ru-RU" sz="2700" b="1" dirty="0">
                <a:solidFill>
                  <a:srgbClr val="002060"/>
                </a:solidFill>
              </a:rPr>
              <a:t/>
            </a:r>
            <a:br>
              <a:rPr lang="ru-RU" sz="2700" b="1" dirty="0">
                <a:solidFill>
                  <a:srgbClr val="002060"/>
                </a:solidFill>
              </a:rPr>
            </a:br>
            <a:r>
              <a:rPr lang="ru-RU" sz="2700" b="1" dirty="0" smtClean="0">
                <a:solidFill>
                  <a:srgbClr val="002060"/>
                </a:solidFill>
              </a:rPr>
              <a:t>Объем безвозмездных поступлений в местный бюджет из бюджетов других уровней</a:t>
            </a:r>
            <a:br>
              <a:rPr lang="ru-RU" sz="2700" b="1" dirty="0" smtClean="0">
                <a:solidFill>
                  <a:srgbClr val="002060"/>
                </a:solidFill>
              </a:rPr>
            </a:br>
            <a:r>
              <a:rPr lang="ru-RU" sz="2700" b="1" dirty="0" smtClean="0">
                <a:solidFill>
                  <a:srgbClr val="002060"/>
                </a:solidFill>
              </a:rPr>
              <a:t> 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3616086842"/>
              </p:ext>
            </p:extLst>
          </p:nvPr>
        </p:nvGraphicFramePr>
        <p:xfrm>
          <a:off x="107506" y="1052737"/>
          <a:ext cx="8928991" cy="3933776"/>
        </p:xfrm>
        <a:graphic>
          <a:graphicData uri="http://schemas.openxmlformats.org/drawingml/2006/table">
            <a:tbl>
              <a:tblPr>
                <a:tableStyleId>{775DCB02-9BB8-47FD-8907-85C794F793BA}</a:tableStyleId>
              </a:tblPr>
              <a:tblGrid>
                <a:gridCol w="516100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089444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913331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847328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917888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</a:tblGrid>
              <a:tr h="246505">
                <a:tc rowSpan="2">
                  <a:txBody>
                    <a:bodyPr/>
                    <a:lstStyle/>
                    <a:p>
                      <a:pPr indent="274320"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Наименование </a:t>
                      </a:r>
                      <a:endParaRPr lang="ru-RU" sz="14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6613" marR="66613" marT="0" marB="0" anchor="ctr"/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Бюджет на </a:t>
                      </a:r>
                      <a:r>
                        <a:rPr lang="ru-RU" sz="1400" b="1" dirty="0" smtClean="0">
                          <a:effectLst/>
                        </a:rPr>
                        <a:t>2024 </a:t>
                      </a:r>
                      <a:r>
                        <a:rPr lang="ru-RU" sz="1400" b="1" dirty="0">
                          <a:effectLst/>
                        </a:rPr>
                        <a:t>год</a:t>
                      </a:r>
                      <a:endParaRPr lang="ru-RU" sz="14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6613" marR="66613" marT="0" marB="0"/>
                </a:tc>
                <a:tc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</a:rPr>
                        <a:t>Проект </a:t>
                      </a:r>
                      <a:r>
                        <a:rPr lang="ru-RU" sz="1200" b="1" dirty="0" smtClean="0">
                          <a:effectLst/>
                        </a:rPr>
                        <a:t>бюджета, тыс.руб.</a:t>
                      </a:r>
                      <a:endParaRPr lang="ru-RU" sz="12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6613" marR="66613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25238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effectLst/>
                        </a:rPr>
                        <a:t>2025</a:t>
                      </a:r>
                      <a:endParaRPr lang="ru-RU" sz="14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6613" marR="6661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effectLst/>
                        </a:rPr>
                        <a:t>2026</a:t>
                      </a:r>
                      <a:endParaRPr lang="ru-RU" sz="14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6613" marR="6661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effectLst/>
                        </a:rPr>
                        <a:t>2027</a:t>
                      </a:r>
                      <a:endParaRPr lang="ru-RU" sz="14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6613" marR="66613" marT="0" marB="0"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4297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Безвозмездные поступления, </a:t>
                      </a:r>
                      <a:r>
                        <a:rPr lang="ru-RU" sz="1400" b="1" dirty="0" smtClean="0">
                          <a:effectLst/>
                        </a:rPr>
                        <a:t> всего                         </a:t>
                      </a:r>
                      <a:endParaRPr lang="ru-RU" sz="14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6613" marR="6661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effectLst/>
                          <a:latin typeface="Times New Roman"/>
                          <a:ea typeface="Times New Roman"/>
                        </a:rPr>
                        <a:t>9082,8</a:t>
                      </a:r>
                      <a:endParaRPr lang="ru-RU" sz="14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6613" marR="6661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effectLst/>
                          <a:latin typeface="Times New Roman"/>
                          <a:ea typeface="Times New Roman"/>
                        </a:rPr>
                        <a:t>9272,5</a:t>
                      </a:r>
                      <a:endParaRPr lang="ru-RU" sz="14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6613" marR="6661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effectLst/>
                          <a:latin typeface="Times New Roman"/>
                          <a:ea typeface="Times New Roman"/>
                        </a:rPr>
                        <a:t>6886,3</a:t>
                      </a:r>
                      <a:endParaRPr lang="ru-RU" sz="14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6613" marR="6661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effectLst/>
                          <a:latin typeface="Times New Roman"/>
                          <a:ea typeface="Times New Roman"/>
                        </a:rPr>
                        <a:t>5128,6</a:t>
                      </a:r>
                      <a:endParaRPr lang="ru-RU" sz="14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6613" marR="66613" marT="0" marB="0"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24944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в том числе: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6613" marR="6661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6613" marR="6661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6613" marR="66613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6613" marR="6661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6613" marR="66613" marT="0" marB="0"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49889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/>
                          <a:ea typeface="Times New Roman"/>
                        </a:rPr>
                        <a:t>1. Дотации бюджетам бюджетной системы Российской Федерации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6613" marR="6661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200" dirty="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ru-RU" sz="1200" dirty="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</a:rPr>
                        <a:t>8862,4</a:t>
                      </a:r>
                    </a:p>
                  </a:txBody>
                  <a:tcPr marL="66613" marR="6661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</a:rPr>
                        <a:t>9029,6</a:t>
                      </a:r>
                    </a:p>
                  </a:txBody>
                  <a:tcPr marL="66613" marR="66613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200" dirty="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ru-RU" sz="1200" dirty="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</a:rPr>
                        <a:t>6627,0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6613" marR="6661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200" dirty="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ru-RU" sz="1200" dirty="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</a:rPr>
                        <a:t>4862,4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6613" marR="66613" marT="0" marB="0"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76079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2</a:t>
                      </a:r>
                      <a:r>
                        <a:rPr lang="ru-RU" sz="1400" dirty="0" smtClean="0">
                          <a:effectLst/>
                        </a:rPr>
                        <a:t>. </a:t>
                      </a:r>
                      <a:r>
                        <a:rPr lang="ru-RU" sz="1400" dirty="0">
                          <a:effectLst/>
                        </a:rPr>
                        <a:t>Субвенции бюджетам </a:t>
                      </a:r>
                      <a:r>
                        <a:rPr lang="ru-RU" sz="1400" dirty="0" smtClean="0">
                          <a:effectLst/>
                        </a:rPr>
                        <a:t>сельских поселений </a:t>
                      </a:r>
                      <a:r>
                        <a:rPr lang="ru-RU" sz="1400" dirty="0">
                          <a:effectLst/>
                        </a:rPr>
                        <a:t>на выполнение передаваемых полномочий субъектов Российской Федерации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6613" marR="6661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0,2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6613" marR="6661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0,2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6613" marR="6661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0,2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6613" marR="6661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0,2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6613" marR="66613" marT="0" marB="0"/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766517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/>
                          <a:ea typeface="Times New Roman"/>
                        </a:rPr>
                        <a:t>3.</a:t>
                      </a:r>
                      <a:r>
                        <a:rPr lang="ru-RU" sz="1400" dirty="0" smtClean="0">
                          <a:effectLst/>
                        </a:rPr>
                        <a:t> Субвенции бюджетам сельских поселений на осуществление первичного воинского учета на территориях, где отсутствуют военные комиссариаты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6613" marR="6661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</a:rPr>
                        <a:t>157,1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6613" marR="6661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</a:rPr>
                        <a:t>179,6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6613" marR="6661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</a:rPr>
                        <a:t>196,0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6613" marR="6661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</a:rPr>
                        <a:t>202,9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6613" marR="66613" marT="0" marB="0"/>
                </a:tc>
              </a:tr>
              <a:tr h="766517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</a:rPr>
                        <a:t>4.Прочие </a:t>
                      </a:r>
                      <a:r>
                        <a:rPr lang="ru-RU" sz="1400" dirty="0">
                          <a:effectLst/>
                        </a:rPr>
                        <a:t>межбюджетные трансферты, передаваемые бюджетам </a:t>
                      </a:r>
                      <a:r>
                        <a:rPr lang="ru-RU" sz="1400" dirty="0" smtClean="0">
                          <a:effectLst/>
                        </a:rPr>
                        <a:t>сельских поселений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6613" marR="6661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</a:rPr>
                        <a:t>63,1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6613" marR="6661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</a:rPr>
                        <a:t>63,1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6613" marR="6661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</a:rPr>
                        <a:t>63,1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6613" marR="6661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</a:rPr>
                        <a:t>63,1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6613" marR="66613" marT="0" marB="0"/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3657493129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400">
        <p14:doors dir="ver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028000" cy="6084000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5400" b="1" dirty="0" smtClean="0">
                <a:solidFill>
                  <a:srgbClr val="002060"/>
                </a:solidFill>
              </a:rPr>
              <a:t>Формирование расходов</a:t>
            </a:r>
            <a:r>
              <a:rPr lang="ru-RU" sz="4800" b="1" dirty="0" smtClean="0">
                <a:solidFill>
                  <a:srgbClr val="002060"/>
                </a:solidFill>
              </a:rPr>
              <a:t/>
            </a:r>
            <a:br>
              <a:rPr lang="ru-RU" sz="4800" b="1" dirty="0" smtClean="0">
                <a:solidFill>
                  <a:srgbClr val="002060"/>
                </a:solidFill>
              </a:rPr>
            </a:br>
            <a:r>
              <a:rPr lang="ru-RU" sz="4800" b="1" dirty="0" smtClean="0">
                <a:solidFill>
                  <a:srgbClr val="002060"/>
                </a:solidFill>
              </a:rPr>
              <a:t> в бюджете Веселовского сельского поселения</a:t>
            </a:r>
            <a:br>
              <a:rPr lang="ru-RU" sz="4800" b="1" dirty="0" smtClean="0">
                <a:solidFill>
                  <a:srgbClr val="002060"/>
                </a:solidFill>
              </a:rPr>
            </a:br>
            <a:r>
              <a:rPr lang="ru-RU" sz="4800" b="1" dirty="0" smtClean="0">
                <a:solidFill>
                  <a:srgbClr val="002060"/>
                </a:solidFill>
              </a:rPr>
              <a:t>на 2025 </a:t>
            </a:r>
            <a:r>
              <a:rPr lang="ru-RU" sz="4800" b="1" dirty="0">
                <a:solidFill>
                  <a:srgbClr val="002060"/>
                </a:solidFill>
              </a:rPr>
              <a:t>год и на плановый период </a:t>
            </a:r>
            <a:r>
              <a:rPr lang="ru-RU" sz="4800" b="1" dirty="0" smtClean="0">
                <a:solidFill>
                  <a:srgbClr val="002060"/>
                </a:solidFill>
              </a:rPr>
              <a:t>2026 </a:t>
            </a:r>
            <a:r>
              <a:rPr lang="ru-RU" sz="4800" b="1" dirty="0">
                <a:solidFill>
                  <a:srgbClr val="002060"/>
                </a:solidFill>
              </a:rPr>
              <a:t>и </a:t>
            </a:r>
            <a:r>
              <a:rPr lang="ru-RU" sz="4800" b="1" dirty="0" smtClean="0">
                <a:solidFill>
                  <a:srgbClr val="002060"/>
                </a:solidFill>
              </a:rPr>
              <a:t>2027 </a:t>
            </a:r>
            <a:r>
              <a:rPr lang="ru-RU" sz="4800" b="1" dirty="0">
                <a:solidFill>
                  <a:srgbClr val="002060"/>
                </a:solidFill>
              </a:rPr>
              <a:t>годов</a:t>
            </a:r>
            <a:endParaRPr lang="ru-RU" sz="48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855476881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3000">
        <p14:shred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rmAutofit/>
          </a:bodyPr>
          <a:lstStyle/>
          <a:p>
            <a:r>
              <a:rPr lang="ru-RU" sz="1800" i="1" dirty="0" smtClean="0"/>
              <a:t>Структура расходов бюджета Веселовского сельского поселения в 2025г.</a:t>
            </a:r>
            <a:endParaRPr lang="ru-RU" sz="1800" i="1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700807314"/>
              </p:ext>
            </p:extLst>
          </p:nvPr>
        </p:nvGraphicFramePr>
        <p:xfrm>
          <a:off x="457200" y="1268760"/>
          <a:ext cx="8229600" cy="51125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2095</TotalTime>
  <Words>590</Words>
  <Application>Microsoft Office PowerPoint</Application>
  <PresentationFormat>Экран (4:3)</PresentationFormat>
  <Paragraphs>226</Paragraphs>
  <Slides>13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Тема Office</vt:lpstr>
      <vt:lpstr>Слайд 1</vt:lpstr>
      <vt:lpstr>Слайд 2</vt:lpstr>
      <vt:lpstr>Основные показатели бюджета Веселовского сельского поселения оцениваются следующим  образом: </vt:lpstr>
      <vt:lpstr>Структура собственных доходов местного бюджета</vt:lpstr>
      <vt:lpstr>Динамика доходов бюджета  Веселовского сельского поселения.</vt:lpstr>
      <vt:lpstr>Структура налоговых доходов бюджета Веселовского сельского поселения в 2025г.</vt:lpstr>
      <vt:lpstr>  Объем безвозмездных поступлений в местный бюджет из бюджетов других уровней   </vt:lpstr>
      <vt:lpstr>Формирование расходов  в бюджете Веселовского сельского поселения на 2025 год и на плановый период 2026 и 2027 годов</vt:lpstr>
      <vt:lpstr>Структура расходов бюджета Веселовского сельского поселения в 2025г.</vt:lpstr>
      <vt:lpstr>Расходы бюджета Веселовского сельского поселения на 2025г.</vt:lpstr>
      <vt:lpstr>Расходы бюджета Веселовского сельского поселения на 2026г.</vt:lpstr>
      <vt:lpstr>Расходы бюджета Веселовского сельского поселения на 2027г.</vt:lpstr>
      <vt:lpstr>Координационная комиссия по поступлению налогов</vt:lpstr>
    </vt:vector>
  </TitlesOfParts>
  <Company>SPecialiST RePack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Сергей</dc:creator>
  <cp:lastModifiedBy>Пользователь</cp:lastModifiedBy>
  <cp:revision>188</cp:revision>
  <dcterms:created xsi:type="dcterms:W3CDTF">2013-09-11T11:57:32Z</dcterms:created>
  <dcterms:modified xsi:type="dcterms:W3CDTF">2025-01-14T08:35:26Z</dcterms:modified>
</cp:coreProperties>
</file>