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5" r:id="rId4"/>
    <p:sldId id="269" r:id="rId5"/>
    <p:sldId id="271" r:id="rId6"/>
    <p:sldId id="261" r:id="rId7"/>
    <p:sldId id="262" r:id="rId8"/>
    <p:sldId id="263" r:id="rId9"/>
    <p:sldId id="267" r:id="rId10"/>
    <p:sldId id="264" r:id="rId11"/>
    <p:sldId id="266" r:id="rId12"/>
    <p:sldId id="270" r:id="rId13"/>
    <p:sldId id="272" r:id="rId14"/>
    <p:sldId id="268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17" autoAdjust="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8.7704901475593747E-2"/>
          <c:y val="4.448518708564303E-2"/>
          <c:w val="0.88664138328064668"/>
          <c:h val="0.92092210355360005"/>
        </c:manualLayout>
      </c:layout>
      <c:barChart>
        <c:barDir val="col"/>
        <c:grouping val="stacked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12975.9</c:v>
                </c:pt>
              </c:numCache>
            </c:numRef>
          </c:val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10473.6</c:v>
                </c:pt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10175.9</c:v>
                </c:pt>
              </c:numCache>
            </c:numRef>
          </c:val>
        </c:ser>
        <c:overlap val="100"/>
        <c:axId val="92156288"/>
        <c:axId val="92157824"/>
      </c:barChart>
      <c:catAx>
        <c:axId val="92156288"/>
        <c:scaling>
          <c:orientation val="minMax"/>
        </c:scaling>
        <c:delete val="1"/>
        <c:axPos val="b"/>
        <c:numFmt formatCode="General" sourceLinked="1"/>
        <c:tickLblPos val="none"/>
        <c:crossAx val="92157824"/>
        <c:crosses val="autoZero"/>
        <c:auto val="1"/>
        <c:lblAlgn val="ctr"/>
        <c:lblOffset val="100"/>
      </c:catAx>
      <c:valAx>
        <c:axId val="92157824"/>
        <c:scaling>
          <c:orientation val="minMax"/>
        </c:scaling>
        <c:axPos val="l"/>
        <c:majorGridlines/>
        <c:numFmt formatCode="General" sourceLinked="1"/>
        <c:tickLblPos val="nextTo"/>
        <c:crossAx val="921562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8.4578171112505249E-2"/>
          <c:y val="3.7787611739412676E-2"/>
          <c:w val="0.65873399573963398"/>
          <c:h val="0.87971970603824834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Налоги НДФЛ,доходы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244</c:v>
                </c:pt>
                <c:pt idx="2">
                  <c:v>257</c:v>
                </c:pt>
                <c:pt idx="3">
                  <c:v>273.8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 физ. Лиц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219</c:v>
                </c:pt>
                <c:pt idx="2">
                  <c:v>221</c:v>
                </c:pt>
                <c:pt idx="3">
                  <c:v>223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Единый сельскохозяйственный налог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Земельный налог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1">
                  <c:v>1514</c:v>
                </c:pt>
                <c:pt idx="2">
                  <c:v>1528</c:v>
                </c:pt>
                <c:pt idx="3">
                  <c:v>1543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Гос.пошлина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1">
                  <c:v>4.8</c:v>
                </c:pt>
                <c:pt idx="2">
                  <c:v>5</c:v>
                </c:pt>
                <c:pt idx="3">
                  <c:v>5.2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Доходы от импользования имущества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1">
                  <c:v>305.10000000000002</c:v>
                </c:pt>
                <c:pt idx="2">
                  <c:v>251.1</c:v>
                </c:pt>
                <c:pt idx="3">
                  <c:v>19.7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Штрафы, санкции, возмещения ущерба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Лист1!$H$2:$H$5</c:f>
              <c:numCache>
                <c:formatCode>General</c:formatCode>
                <c:ptCount val="4"/>
                <c:pt idx="1">
                  <c:v>3</c:v>
                </c:pt>
                <c:pt idx="2">
                  <c:v>3.1</c:v>
                </c:pt>
                <c:pt idx="3">
                  <c:v>3.2</c:v>
                </c:pt>
              </c:numCache>
            </c:numRef>
          </c:val>
        </c:ser>
        <c:shape val="cylinder"/>
        <c:axId val="167667584"/>
        <c:axId val="167669120"/>
        <c:axId val="0"/>
      </c:bar3DChart>
      <c:catAx>
        <c:axId val="167667584"/>
        <c:scaling>
          <c:orientation val="minMax"/>
        </c:scaling>
        <c:axPos val="b"/>
        <c:numFmt formatCode="General" sourceLinked="0"/>
        <c:tickLblPos val="nextTo"/>
        <c:crossAx val="167669120"/>
        <c:crosses val="autoZero"/>
        <c:auto val="1"/>
        <c:lblAlgn val="ctr"/>
        <c:lblOffset val="100"/>
      </c:catAx>
      <c:valAx>
        <c:axId val="167669120"/>
        <c:scaling>
          <c:orientation val="minMax"/>
        </c:scaling>
        <c:axPos val="l"/>
        <c:majorGridlines/>
        <c:numFmt formatCode="General" sourceLinked="1"/>
        <c:tickLblPos val="nextTo"/>
        <c:crossAx val="16766758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75062100590686265"/>
          <c:y val="2.3340025787163602E-2"/>
          <c:w val="0.24868313728569891"/>
          <c:h val="0.97665984917944293"/>
        </c:manualLayout>
      </c:layout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12975.9</c:v>
                </c:pt>
              </c:numCache>
            </c:numRef>
          </c:val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10473.6</c:v>
                </c:pt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5697.4</c:v>
                </c:pt>
              </c:numCache>
            </c:numRef>
          </c:val>
        </c:ser>
        <c:overlap val="100"/>
        <c:axId val="171795968"/>
        <c:axId val="171797504"/>
      </c:barChart>
      <c:catAx>
        <c:axId val="171795968"/>
        <c:scaling>
          <c:orientation val="minMax"/>
        </c:scaling>
        <c:axPos val="b"/>
        <c:numFmt formatCode="General" sourceLinked="1"/>
        <c:tickLblPos val="nextTo"/>
        <c:crossAx val="171797504"/>
        <c:crosses val="autoZero"/>
        <c:auto val="1"/>
        <c:lblAlgn val="ctr"/>
        <c:lblOffset val="100"/>
      </c:catAx>
      <c:valAx>
        <c:axId val="171797504"/>
        <c:scaling>
          <c:orientation val="minMax"/>
        </c:scaling>
        <c:axPos val="l"/>
        <c:majorGridlines/>
        <c:numFmt formatCode="General" sourceLinked="1"/>
        <c:tickLblPos val="nextTo"/>
        <c:crossAx val="17179596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F2C57-D4E6-4585-AE20-A8A0F1C0241B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701B-752D-4BE0-9DF8-2D3459FB12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2942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34148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27901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255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p09095@yandex.r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Хеда\Desktop\NHigCjuNMj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-214338"/>
            <a:ext cx="913994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8715404" cy="3571876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Веселовского сельского поселения Дубовского района на 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</a:t>
            </a:r>
            <a:r>
              <a:rPr lang="en-US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 и на плановый период 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</a:t>
            </a:r>
            <a:r>
              <a:rPr lang="en-US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7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 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</a:t>
            </a:r>
            <a:r>
              <a:rPr lang="en-US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8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годов</a:t>
            </a:r>
            <a:r>
              <a:rPr lang="ru-RU" altLang="ru-RU" sz="3000" b="1" dirty="0" smtClean="0">
                <a:solidFill>
                  <a:srgbClr val="002060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ru-RU" altLang="ru-RU" sz="3000" b="1" dirty="0" smtClean="0">
                <a:solidFill>
                  <a:srgbClr val="002060"/>
                </a:solidFill>
                <a:latin typeface="Calibri" pitchFamily="34" charset="0"/>
                <a:ea typeface="+mn-ea"/>
                <a:cs typeface="+mn-cs"/>
              </a:rPr>
            </a:br>
            <a:endParaRPr lang="ru-RU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0" y="6857999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26" name="AutoShape 2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4130900"/>
              </p:ext>
            </p:extLst>
          </p:nvPr>
        </p:nvGraphicFramePr>
        <p:xfrm>
          <a:off x="35497" y="1122680"/>
          <a:ext cx="8751345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8"/>
                <a:gridCol w="208280"/>
                <a:gridCol w="1253001"/>
                <a:gridCol w="1214446"/>
                <a:gridCol w="1071570"/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</a:t>
                      </a:r>
                      <a:r>
                        <a:rPr lang="en-US" sz="1400" dirty="0" smtClean="0"/>
                        <a:t>6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smtClean="0"/>
                        <a:t>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</a:t>
                      </a:r>
                      <a:r>
                        <a:rPr lang="en-US" sz="1400" dirty="0" smtClean="0"/>
                        <a:t>7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smtClean="0"/>
                        <a:t>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</a:t>
                      </a:r>
                      <a:r>
                        <a:rPr lang="en-US" sz="1400" dirty="0" smtClean="0"/>
                        <a:t>8</a:t>
                      </a:r>
                      <a:r>
                        <a:rPr lang="ru-RU" sz="1400" dirty="0" smtClean="0"/>
                        <a:t>г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</a:tr>
              <a:tr h="24984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РАСХОДЫ, всего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12975.9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10473.6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10175.9</a:t>
                      </a:r>
                      <a:endParaRPr lang="ru-RU" sz="1400" b="1" dirty="0"/>
                    </a:p>
                  </a:txBody>
                  <a:tcPr/>
                </a:tc>
              </a:tr>
              <a:tr h="2307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 том числе: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2860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Общегосударственные вопросы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9895.7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9033.0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8921.1</a:t>
                      </a:r>
                      <a:endParaRPr lang="ru-RU" sz="1400" dirty="0"/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оборона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215.7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222.7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231.0</a:t>
                      </a:r>
                      <a:endParaRPr lang="ru-RU" sz="1400" dirty="0"/>
                    </a:p>
                  </a:txBody>
                  <a:tcPr/>
                </a:tc>
              </a:tr>
              <a:tr h="3244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безопасность и правоохранительная деятельность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43.2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10.0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10.0</a:t>
                      </a:r>
                      <a:endParaRPr lang="ru-RU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экономика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76.1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68.1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68.1</a:t>
                      </a:r>
                      <a:endParaRPr lang="ru-RU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Жилищно-коммунальное хозяйство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750.0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247.8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53.0</a:t>
                      </a:r>
                      <a:endParaRPr lang="ru-RU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Образование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12.0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10.0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10.0</a:t>
                      </a:r>
                      <a:endParaRPr lang="ru-RU" sz="1400" dirty="0"/>
                    </a:p>
                  </a:txBody>
                  <a:tcPr/>
                </a:tc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Культура, кинематография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1632.6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877.0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877.7</a:t>
                      </a:r>
                      <a:endParaRPr lang="ru-RU" sz="1400" dirty="0"/>
                    </a:p>
                  </a:txBody>
                  <a:tcPr/>
                </a:tc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Здравоохранение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594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Социальная политика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350.6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5.0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5.0</a:t>
                      </a:r>
                      <a:endParaRPr lang="ru-RU" sz="1400" dirty="0"/>
                    </a:p>
                  </a:txBody>
                  <a:tcPr/>
                </a:tc>
              </a:tr>
              <a:tr h="2426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Физическая культура и спорт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1538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Средства массовой информации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8113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Обслуживание государственного и муниципального долга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4958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Межбюджетные трансферты общего характера бюджетам бюджетной системы РФ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ОБЪЕМ РАСХОДОВ БЮДЖЕТА ВЕСЕЛОВСКОГО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6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-202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8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(тыс.рублей)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3409803727"/>
              </p:ext>
            </p:extLst>
          </p:nvPr>
        </p:nvGraphicFramePr>
        <p:xfrm>
          <a:off x="899592" y="1340768"/>
          <a:ext cx="727280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59632" y="476672"/>
            <a:ext cx="74523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РАСХОДОВ БЮДЖЕТА ВЕСЕЛОВСКОГО СЕЛЬСКОГО ПОСЕЛЕНИЯ НА </a:t>
            </a:r>
            <a:r>
              <a:rPr lang="ru-RU" sz="2200" dirty="0" smtClean="0"/>
              <a:t>202</a:t>
            </a:r>
            <a:r>
              <a:rPr lang="en-US" sz="2200" dirty="0" smtClean="0"/>
              <a:t>6</a:t>
            </a:r>
            <a:r>
              <a:rPr lang="ru-RU" sz="2200" dirty="0" smtClean="0"/>
              <a:t>-202</a:t>
            </a:r>
            <a:r>
              <a:rPr lang="en-US" sz="2200" dirty="0" smtClean="0"/>
              <a:t>8</a:t>
            </a:r>
            <a:r>
              <a:rPr lang="ru-RU" sz="2200" dirty="0" smtClean="0"/>
              <a:t>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0992" y="260648"/>
            <a:ext cx="9073008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 на </a:t>
            </a:r>
            <a:r>
              <a:rPr lang="ru-RU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202</a:t>
            </a:r>
            <a:r>
              <a:rPr lang="en-US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6</a:t>
            </a:r>
            <a:r>
              <a:rPr lang="ru-RU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202</a:t>
            </a:r>
            <a:r>
              <a:rPr lang="en-US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7</a:t>
            </a:r>
            <a:r>
              <a:rPr lang="ru-RU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202</a:t>
            </a:r>
            <a:r>
              <a:rPr lang="en-US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8</a:t>
            </a:r>
            <a:r>
              <a:rPr lang="ru-RU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годов (Тыс.руб.)</a:t>
            </a:r>
            <a:endParaRPr lang="ru-RU" sz="22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06417955"/>
              </p:ext>
            </p:extLst>
          </p:nvPr>
        </p:nvGraphicFramePr>
        <p:xfrm>
          <a:off x="647055" y="3500438"/>
          <a:ext cx="8496945" cy="5965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3705"/>
                <a:gridCol w="1000132"/>
                <a:gridCol w="1071570"/>
                <a:gridCol w="1071538"/>
              </a:tblGrid>
              <a:tr h="187548"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</a:t>
                      </a:r>
                      <a:r>
                        <a:rPr lang="en-US" sz="1900" dirty="0" smtClean="0"/>
                        <a:t>6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baseline="0" dirty="0" smtClean="0"/>
                        <a:t>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</a:t>
                      </a:r>
                      <a:r>
                        <a:rPr lang="en-US" sz="1900" dirty="0" smtClean="0"/>
                        <a:t>7</a:t>
                      </a:r>
                      <a:r>
                        <a:rPr lang="ru-RU" sz="1900" dirty="0" smtClean="0"/>
                        <a:t> </a:t>
                      </a:r>
                      <a:r>
                        <a:rPr lang="ru-RU" sz="1900" dirty="0" smtClean="0"/>
                        <a:t>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</a:t>
                      </a:r>
                      <a:r>
                        <a:rPr lang="en-US" sz="1900" dirty="0" smtClean="0"/>
                        <a:t>8</a:t>
                      </a:r>
                      <a:r>
                        <a:rPr lang="ru-RU" sz="1900" dirty="0" smtClean="0"/>
                        <a:t>г</a:t>
                      </a:r>
                      <a:r>
                        <a:rPr lang="ru-RU" sz="1900" dirty="0" smtClean="0"/>
                        <a:t>.</a:t>
                      </a:r>
                      <a:endParaRPr lang="ru-RU" sz="1900" dirty="0"/>
                    </a:p>
                  </a:txBody>
                  <a:tcPr/>
                </a:tc>
              </a:tr>
              <a:tr h="391216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ВСЕГО: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12975.9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10473.6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10175.9</a:t>
                      </a:r>
                      <a:endParaRPr lang="ru-RU" sz="1900" b="1" dirty="0"/>
                    </a:p>
                  </a:txBody>
                  <a:tcPr/>
                </a:tc>
              </a:tr>
              <a:tr h="118863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«Обеспечение качественными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жилищно-коммунальными услугами населения Веселовского сельского поселения на 2019-2030 годы»</a:t>
                      </a:r>
                    </a:p>
                    <a:p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683.1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232.8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38.0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 « Обеспечение общественного порядка и противодействие преступности»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8.4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3.0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3.0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"Защита населения и территории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 чрезвычайных , ситуаций, обеспечение пожарной безопасности людей на водных объектах»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34.8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7.0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7.0</a:t>
                      </a:r>
                      <a:endParaRPr lang="ru-RU" sz="1900" dirty="0"/>
                    </a:p>
                  </a:txBody>
                  <a:tcPr/>
                </a:tc>
              </a:tr>
              <a:tr h="43956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культуры и туризма»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1632.6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877.0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877.7</a:t>
                      </a:r>
                      <a:endParaRPr lang="ru-RU" sz="1900" dirty="0"/>
                    </a:p>
                  </a:txBody>
                  <a:tcPr/>
                </a:tc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«Охрана окружающей среды и рациональное природопользование»</a:t>
                      </a:r>
                      <a:endParaRPr lang="ru-RU" sz="1900" b="1" i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75.6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/>
                        <a:t>21.5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21.5</a:t>
                      </a:r>
                      <a:endParaRPr lang="ru-RU" sz="1900" dirty="0"/>
                    </a:p>
                  </a:txBody>
                  <a:tcPr/>
                </a:tc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транспортной системы»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26923536"/>
              </p:ext>
            </p:extLst>
          </p:nvPr>
        </p:nvGraphicFramePr>
        <p:xfrm>
          <a:off x="107504" y="2204864"/>
          <a:ext cx="8676456" cy="3410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1810"/>
                <a:gridCol w="1071229"/>
                <a:gridCol w="999814"/>
                <a:gridCol w="963603"/>
              </a:tblGrid>
              <a:tr h="1005499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</a:t>
                      </a:r>
                      <a:r>
                        <a:rPr lang="en-US" sz="2000" dirty="0" smtClean="0"/>
                        <a:t>6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smtClean="0"/>
                        <a:t>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</a:t>
                      </a:r>
                      <a:r>
                        <a:rPr lang="en-US" sz="2000" dirty="0" smtClean="0"/>
                        <a:t>7</a:t>
                      </a:r>
                      <a:r>
                        <a:rPr lang="ru-RU" sz="2000" dirty="0" smtClean="0"/>
                        <a:t>г</a:t>
                      </a:r>
                      <a:r>
                        <a:rPr lang="ru-RU" sz="2000" dirty="0" smtClean="0"/>
                        <a:t>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</a:t>
                      </a:r>
                      <a:r>
                        <a:rPr lang="en-US" sz="2000" dirty="0" smtClean="0"/>
                        <a:t>8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smtClean="0"/>
                        <a:t>г.</a:t>
                      </a:r>
                      <a:endParaRPr lang="ru-RU" sz="2000" dirty="0"/>
                    </a:p>
                  </a:txBody>
                  <a:tcPr/>
                </a:tc>
              </a:tr>
              <a:tr h="68787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«Муниципальная политика»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10165.6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8779.0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8426.1</a:t>
                      </a:r>
                      <a:endParaRPr lang="ru-RU" sz="1800" dirty="0"/>
                    </a:p>
                  </a:txBody>
                  <a:tcPr/>
                </a:tc>
              </a:tr>
              <a:tr h="56608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«Энергосбережение и развитие эффективности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2.0</a:t>
                      </a:r>
                      <a:endParaRPr lang="ru-RU" sz="1800" dirty="0"/>
                    </a:p>
                  </a:txBody>
                  <a:tcPr/>
                </a:tc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«Управление муниципальным</a:t>
                      </a:r>
                    </a:p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имуществом»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28.0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8.0</a:t>
                      </a:r>
                      <a:endParaRPr lang="ru-RU" sz="1800" dirty="0"/>
                    </a:p>
                  </a:txBody>
                  <a:tcPr/>
                </a:tc>
              </a:tr>
              <a:tr h="354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Непрограммные расходы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284.5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480.2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729.5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3568" y="0"/>
            <a:ext cx="846043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деятельности,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</a:t>
            </a:r>
            <a:r>
              <a:rPr lang="en-US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6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</a:t>
            </a:r>
            <a:r>
              <a:rPr lang="en-US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7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</a:t>
            </a:r>
            <a:r>
              <a:rPr lang="en-US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8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годов(ТЫС.РУБ.) </a:t>
            </a:r>
            <a:r>
              <a:rPr lang="ru-RU" sz="2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(ПРОДОЛЖЕНИЕ)3</a:t>
            </a:r>
            <a:endParaRPr lang="ru-RU" sz="22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Дотация бюджетам на поддержку мер по обеспечению сбалансированности бюджетов на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202</a:t>
            </a:r>
            <a:r>
              <a:rPr lang="en-US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6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202</a:t>
            </a:r>
            <a:r>
              <a:rPr lang="en-US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7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–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202</a:t>
            </a:r>
            <a:r>
              <a:rPr lang="en-US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8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годов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79637747"/>
              </p:ext>
            </p:extLst>
          </p:nvPr>
        </p:nvGraphicFramePr>
        <p:xfrm>
          <a:off x="214282" y="1214422"/>
          <a:ext cx="8712966" cy="5480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844"/>
                <a:gridCol w="2357454"/>
                <a:gridCol w="2357454"/>
                <a:gridCol w="2320214"/>
              </a:tblGrid>
              <a:tr h="10715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</a:t>
                      </a:r>
                      <a:r>
                        <a:rPr lang="en-US" dirty="0" smtClean="0"/>
                        <a:t>6</a:t>
                      </a:r>
                      <a:r>
                        <a:rPr lang="ru-RU" dirty="0" smtClean="0"/>
                        <a:t>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</a:t>
                      </a:r>
                      <a:r>
                        <a:rPr lang="ru-RU" dirty="0" smtClean="0"/>
                        <a:t>202</a:t>
                      </a:r>
                      <a:r>
                        <a:rPr lang="en-US" dirty="0" smtClean="0"/>
                        <a:t>7</a:t>
                      </a:r>
                      <a:r>
                        <a:rPr lang="ru-RU" dirty="0" smtClean="0"/>
                        <a:t>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</a:t>
                      </a:r>
                      <a:r>
                        <a:rPr lang="ru-RU" dirty="0" smtClean="0"/>
                        <a:t>202</a:t>
                      </a:r>
                      <a:r>
                        <a:rPr lang="en-US" dirty="0" smtClean="0"/>
                        <a:t>8</a:t>
                      </a:r>
                      <a:r>
                        <a:rPr lang="ru-RU" dirty="0" smtClean="0"/>
                        <a:t>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266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64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На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</a:rPr>
                        <a:t> поддержку мер по обеспечению сбалансированности бюджетов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7030A0"/>
                          </a:solidFill>
                        </a:rPr>
                        <a:t>362.4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0,0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0,0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827584" y="980728"/>
            <a:ext cx="69127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              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Адрес: 347422, Ростовская область,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Дубовский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район,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х.Веселый ул. Октябрьская 40</a:t>
            </a: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E-mail: 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sp09095@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donpac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.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ru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Телефон: 8 (86377) 5-43-85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Веселовского сельского поселения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23528" y="548680"/>
            <a:ext cx="8568952" cy="2702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Уважаемые жители Веселовского сельского поселения!	</a:t>
            </a:r>
            <a:endParaRPr lang="ru-RU" alt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положениями бюджета нашего поселения на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-202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годы.</a:t>
            </a:r>
            <a:endParaRPr lang="ru-RU" alt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Веселовского сельского поселения. </a:t>
            </a:r>
          </a:p>
        </p:txBody>
      </p:sp>
      <p:pic>
        <p:nvPicPr>
          <p:cNvPr id="15362" name="Picture 2" descr="C:\Users\Хеда\Desktop\yrqebP1InH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077072"/>
            <a:ext cx="5400600" cy="256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28097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Бюджет Веселовского сельского поселения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Дубовского района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годов направлен на решение следующих ключевых задач: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628800"/>
            <a:ext cx="781236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70C0"/>
                </a:solidFill>
              </a:rPr>
              <a:t>Повышение эффективности бюджетной политики;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70C0"/>
                </a:solidFill>
              </a:rPr>
              <a:t>Соответствие финансовых возможностей Веселовского сельского поселения ключевым направлениям развития;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70C0"/>
                </a:solidFill>
              </a:rPr>
              <a:t>Повышение роли бюджетной политики для поддержки экономического роста;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70C0"/>
                </a:solidFill>
              </a:rPr>
              <a:t>Повышение прозрачности и открытости бюджетного процесса;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70C0"/>
                </a:solidFill>
              </a:rPr>
              <a:t>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>
              <a:buFont typeface="Wingdings" pitchFamily="2" charset="2"/>
              <a:buChar char="ü"/>
            </a:pP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14348" y="785794"/>
            <a:ext cx="8072494" cy="31085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800" dirty="0" smtClean="0"/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БЮДЖЕТ – это форма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образования и расходования фонда денежных средств, предназначенных для финансового обеспечения задач и функций государства и местного самоуправления.</a:t>
            </a:r>
            <a:endParaRPr lang="ru-RU" sz="2800" b="1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797152"/>
            <a:ext cx="3923928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ДОХОДЫ </a:t>
            </a:r>
            <a:r>
              <a:rPr lang="ru-RU" b="1" dirty="0" smtClean="0">
                <a:solidFill>
                  <a:srgbClr val="002060"/>
                </a:solidFill>
              </a:rPr>
              <a:t>– поступающие в бюджет денежные средства : налоги юридических и физических лиц, административные платежи и сборы, безвозмездные поступления)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4797152"/>
            <a:ext cx="3779912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РАСХОДЫ </a:t>
            </a:r>
            <a:r>
              <a:rPr lang="ru-RU" b="1" dirty="0" smtClean="0">
                <a:solidFill>
                  <a:srgbClr val="002060"/>
                </a:solidFill>
              </a:rPr>
              <a:t>– выплачиваемые из бюджета средства (социальные выплаты населению, финансовое обеспечение госучреждений, капитальное строительство и др.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051720" y="4005064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6300192" y="4005064"/>
            <a:ext cx="1080120" cy="792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0"/>
            <a:ext cx="60104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Понятие «БЮДЖЕТ»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-324544" y="0"/>
            <a:ext cx="9828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Гражданин, его участие в бюджетном процессе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14678" y="642918"/>
            <a:ext cx="60486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Помогает формировать доходную часть бюджета (например, налог на доходы физических лиц)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5445224"/>
            <a:ext cx="594015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Получает социальные гарантии - расходная часть бюджета (образование, культура, здравоохранение, социальная поддержка и др.)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357686" y="2857496"/>
            <a:ext cx="3744416" cy="15001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Бюджет</a:t>
            </a:r>
            <a:endParaRPr lang="ru-RU" sz="28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139952" y="2060848"/>
            <a:ext cx="42484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Как налогоплательщик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11960" y="4437112"/>
            <a:ext cx="43924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Как получатель социальных гарантий </a:t>
            </a:r>
            <a:endParaRPr lang="ru-RU" b="1" dirty="0"/>
          </a:p>
        </p:txBody>
      </p:sp>
      <p:pic>
        <p:nvPicPr>
          <p:cNvPr id="2050" name="Picture 2" descr="C:\Users\Хеда\Desktop\tsjr6cNuf_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736"/>
            <a:ext cx="3071802" cy="5143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67544" y="260648"/>
            <a:ext cx="835292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Основные параметры бюджета Веселовского сельского поселения на </a:t>
            </a:r>
            <a:r>
              <a:rPr lang="ru-RU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202</a:t>
            </a:r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6</a:t>
            </a:r>
            <a:r>
              <a:rPr lang="ru-RU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-202</a:t>
            </a:r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8</a:t>
            </a:r>
            <a:r>
              <a:rPr lang="ru-RU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Гг.</a:t>
            </a:r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ru-RU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тыс.руб.</a:t>
            </a:r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lang="ru-RU" sz="28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Хеда\Desktop\ceUlqJFI8S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365104"/>
            <a:ext cx="4752528" cy="223224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95536" y="1412776"/>
            <a:ext cx="18473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857356" y="1857364"/>
            <a:ext cx="214314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en-US" b="1" dirty="0" smtClean="0"/>
              <a:t>12975.9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en-US" b="1" dirty="0" smtClean="0"/>
              <a:t>12975.9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2276872"/>
            <a:ext cx="2071703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202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7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г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Доходы –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10473.6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Расходы –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10473.6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00192" y="2780928"/>
            <a:ext cx="1989263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8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10175.9</a:t>
            </a:r>
            <a:endParaRPr lang="ru-RU" dirty="0" smtClean="0"/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en-US" b="1" dirty="0" smtClean="0"/>
              <a:t>10175.9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3861048"/>
            <a:ext cx="4608512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Все 3 года дефицит равен 0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ОБЪЕМ ПОСТУПЛЕНИЙ ДОХОДОВ БЮДЖЕТА ВЕСЕЛОВСКОГО СЕЛЬСКОГО ПОСЕЛЕНИЯ НА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202</a:t>
            </a: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</a:rPr>
              <a:t>6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202</a:t>
            </a: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</a:rPr>
              <a:t>8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годы (тыс.руб.)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07085993"/>
              </p:ext>
            </p:extLst>
          </p:nvPr>
        </p:nvGraphicFramePr>
        <p:xfrm>
          <a:off x="-1" y="850597"/>
          <a:ext cx="9001157" cy="6007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72067"/>
                <a:gridCol w="214314"/>
                <a:gridCol w="1285884"/>
                <a:gridCol w="1357322"/>
                <a:gridCol w="1071570"/>
              </a:tblGrid>
              <a:tr h="354229"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</a:t>
                      </a:r>
                      <a:r>
                        <a:rPr lang="en-US" sz="1300" dirty="0" smtClean="0"/>
                        <a:t>6</a:t>
                      </a:r>
                      <a:r>
                        <a:rPr lang="ru-RU" sz="1300" dirty="0" smtClean="0"/>
                        <a:t>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</a:t>
                      </a:r>
                      <a:r>
                        <a:rPr lang="en-US" sz="1300" dirty="0" smtClean="0"/>
                        <a:t>7</a:t>
                      </a:r>
                      <a:r>
                        <a:rPr lang="ru-RU" sz="1300" dirty="0" smtClean="0"/>
                        <a:t>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</a:t>
                      </a:r>
                      <a:r>
                        <a:rPr lang="en-US" sz="1300" dirty="0" smtClean="0"/>
                        <a:t>8</a:t>
                      </a:r>
                      <a:r>
                        <a:rPr lang="ru-RU" sz="1300" dirty="0" smtClean="0"/>
                        <a:t>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</a:tr>
              <a:tr h="35422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НАЛОГОВЫЕ ДОХОДЫ И НЕНАЛОГОВЫЕ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2289.9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2265.2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2067.9</a:t>
                      </a:r>
                      <a:endParaRPr lang="ru-RU" sz="1400" b="1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i="1" dirty="0" smtClean="0"/>
                        <a:t>     в том числе</a:t>
                      </a:r>
                      <a:r>
                        <a:rPr lang="ru-RU" sz="1300" dirty="0" smtClean="0"/>
                        <a:t>: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НДФЛ, доходы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244.0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257.0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273.8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товары (работы, услуги), реализуемые на территории РФ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имущество физ.лиц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219.0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221.0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223.0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Единый сельскохозяйственный налог	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Земельный налог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1514.0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1528.0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1543.0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Государственная пошлина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4.8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5.0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5.2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305.1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251.1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19.7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Платежи при пользовании природными ресурсами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оказания платных услуг (работ) и компенсации затрат государства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продажи материальных и нематериальных активов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Административные платежи и сборы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Штрафы, санкции, возмещение ущерба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3,3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3,5</a:t>
                      </a:r>
                      <a:endParaRPr lang="ru-RU" sz="1300" dirty="0"/>
                    </a:p>
                  </a:txBody>
                  <a:tcPr/>
                </a:tc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БЕЗВОЗМЕЗДНЫЕ ПЛАТЕЖИ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10686.0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8208.4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8108.0</a:t>
                      </a:r>
                      <a:endParaRPr lang="ru-RU" sz="1400" b="1" dirty="0"/>
                    </a:p>
                  </a:txBody>
                  <a:tcPr/>
                </a:tc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ИТОГО</a:t>
                      </a:r>
                      <a:r>
                        <a:rPr lang="ru-RU" sz="1400" b="1" baseline="0" dirty="0" smtClean="0"/>
                        <a:t> (Д</a:t>
                      </a:r>
                      <a:r>
                        <a:rPr lang="ru-RU" sz="1400" b="1" dirty="0" smtClean="0"/>
                        <a:t>ОХОДЫ)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12975.9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10473.6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10175.9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332656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ДОХОДОВ БЮДЖЕТА ВЕСЕЛОВСКОГО СЕЛЬСКОГО ПОСЕЛЕНИЯ НА </a:t>
            </a:r>
            <a:r>
              <a:rPr lang="ru-RU" sz="2200" dirty="0" smtClean="0"/>
              <a:t>202</a:t>
            </a:r>
            <a:r>
              <a:rPr lang="en-US" sz="2200" dirty="0" smtClean="0"/>
              <a:t>6</a:t>
            </a:r>
            <a:r>
              <a:rPr lang="ru-RU" sz="2200" dirty="0" smtClean="0"/>
              <a:t>-202</a:t>
            </a:r>
            <a:r>
              <a:rPr lang="en-US" sz="2200" dirty="0" smtClean="0"/>
              <a:t>8</a:t>
            </a:r>
            <a:r>
              <a:rPr lang="ru-RU" sz="2200" dirty="0" smtClean="0"/>
              <a:t>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183653359"/>
              </p:ext>
            </p:extLst>
          </p:nvPr>
        </p:nvGraphicFramePr>
        <p:xfrm>
          <a:off x="683568" y="1102097"/>
          <a:ext cx="7920880" cy="513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331640" y="260648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СТРУКТУРА НАЛОГОВЫХ И НЕНАЛОГОВЫХ ДОХОДОВ БЮДЖЕТА ВЕСЕЛОВСКОГО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6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8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(тыс.руб.)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4274228745"/>
              </p:ext>
            </p:extLst>
          </p:nvPr>
        </p:nvGraphicFramePr>
        <p:xfrm>
          <a:off x="0" y="1484784"/>
          <a:ext cx="8964488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1231</TotalTime>
  <Words>847</Words>
  <Application>Microsoft Office PowerPoint</Application>
  <PresentationFormat>Экран (4:3)</PresentationFormat>
  <Paragraphs>245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 ПРОЕКТ Бюджета Веселовского сельского поселения Дубовского района на 2026 год и на плановый период 2027 и 2028 годов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Пользователь</cp:lastModifiedBy>
  <cp:revision>141</cp:revision>
  <dcterms:created xsi:type="dcterms:W3CDTF">2017-12-11T11:43:42Z</dcterms:created>
  <dcterms:modified xsi:type="dcterms:W3CDTF">2025-10-29T06:50:53Z</dcterms:modified>
</cp:coreProperties>
</file>