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45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704901475593747E-2"/>
          <c:y val="4.4485187085643016E-2"/>
          <c:w val="0.88664138328064646"/>
          <c:h val="0.92092210355360005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13023.9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6-4172-9259-B84E71F06890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B6-4172-9259-B84E71F06890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7529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B6-4172-9259-B84E71F068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812544"/>
        <c:axId val="104814080"/>
      </c:barChart>
      <c:catAx>
        <c:axId val="104812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4814080"/>
        <c:crosses val="autoZero"/>
        <c:auto val="1"/>
        <c:lblAlgn val="ctr"/>
        <c:lblOffset val="100"/>
        <c:noMultiLvlLbl val="0"/>
      </c:catAx>
      <c:valAx>
        <c:axId val="104814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812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8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244</c:v>
                </c:pt>
                <c:pt idx="2">
                  <c:v>257</c:v>
                </c:pt>
                <c:pt idx="3">
                  <c:v>273.8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5-4C4C-A39A-7F4A2F8FACB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219</c:v>
                </c:pt>
                <c:pt idx="2">
                  <c:v>221</c:v>
                </c:pt>
                <c:pt idx="3">
                  <c:v>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45-4C4C-A39A-7F4A2F8FACB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45-4C4C-A39A-7F4A2F8FACB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1514</c:v>
                </c:pt>
                <c:pt idx="2">
                  <c:v>1528</c:v>
                </c:pt>
                <c:pt idx="3">
                  <c:v>1543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45-4C4C-A39A-7F4A2F8FACB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4.8</c:v>
                </c:pt>
                <c:pt idx="2">
                  <c:v>5</c:v>
                </c:pt>
                <c:pt idx="3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45-4C4C-A39A-7F4A2F8FACB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305.10000000000002</c:v>
                </c:pt>
                <c:pt idx="2">
                  <c:v>251.1</c:v>
                </c:pt>
                <c:pt idx="3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045-4C4C-A39A-7F4A2F8FACBB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3</c:v>
                </c:pt>
                <c:pt idx="2">
                  <c:v>3.1</c:v>
                </c:pt>
                <c:pt idx="3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45-4C4C-A39A-7F4A2F8FAC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5027328"/>
        <c:axId val="135057792"/>
        <c:axId val="0"/>
      </c:bar3DChart>
      <c:catAx>
        <c:axId val="135027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5057792"/>
        <c:crosses val="autoZero"/>
        <c:auto val="1"/>
        <c:lblAlgn val="ctr"/>
        <c:lblOffset val="100"/>
        <c:noMultiLvlLbl val="0"/>
      </c:catAx>
      <c:valAx>
        <c:axId val="135057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0273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82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</c:v>
                </c:pt>
                <c:pt idx="3">
                  <c:v>2028 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13023.9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A3-4297-9C26-88A9FC1C4A59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</c:v>
                </c:pt>
                <c:pt idx="3">
                  <c:v>2028 г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A3-4297-9C26-88A9FC1C4A59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 г.</c:v>
                </c:pt>
                <c:pt idx="2">
                  <c:v>2027 г</c:v>
                </c:pt>
                <c:pt idx="3">
                  <c:v>2028 г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7529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A3-4297-9C26-88A9FC1C4A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1386880"/>
        <c:axId val="141388416"/>
      </c:barChart>
      <c:catAx>
        <c:axId val="14138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1388416"/>
        <c:crosses val="autoZero"/>
        <c:auto val="1"/>
        <c:lblAlgn val="ctr"/>
        <c:lblOffset val="100"/>
        <c:noMultiLvlLbl val="0"/>
      </c:catAx>
      <c:valAx>
        <c:axId val="141388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1386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568" y="-31577"/>
            <a:ext cx="968051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72816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2027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2028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875152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2026</a:t>
                      </a:r>
                      <a:r>
                        <a:rPr lang="ru-RU" sz="1400" baseline="0" dirty="0" smtClean="0"/>
                        <a:t>г</a:t>
                      </a:r>
                      <a:r>
                        <a:rPr lang="ru-RU" sz="1400" baseline="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2027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2028г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13023,9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10544,0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10316,2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9899,7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8833,0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8721,1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263,7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293,1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371,3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76,1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68,1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68,1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742,1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447,8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253,0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1636,5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877,0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877,7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350,6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2026-2028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16051370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</a:t>
            </a:r>
            <a:r>
              <a:rPr lang="ru-RU" sz="2200" dirty="0" smtClean="0"/>
              <a:t>2026-2028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-28525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2028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593761"/>
              </p:ext>
            </p:extLst>
          </p:nvPr>
        </p:nvGraphicFramePr>
        <p:xfrm>
          <a:off x="161255" y="1844824"/>
          <a:ext cx="8892481" cy="5532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2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7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4023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2027 </a:t>
                      </a:r>
                      <a:r>
                        <a:rPr lang="ru-RU" sz="190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2028г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783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11318,5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9095,3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7529,0</a:t>
                      </a:r>
                      <a:endParaRPr lang="ru-RU" sz="1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3994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673,4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432,8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238,0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395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3994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34,8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973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1636,5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877,0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877,7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6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75,6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/>
                        <a:t>21,5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21,5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175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828252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2027г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2028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10169,6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8579,0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8226,1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28,0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332,5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550,6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869,8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2028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Дотация бюджетам на поддержку мер по обеспечению сбалансированности бюджетов на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–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2028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8062"/>
              </p:ext>
            </p:extLst>
          </p:nvPr>
        </p:nvGraphicFramePr>
        <p:xfrm>
          <a:off x="214282" y="1214422"/>
          <a:ext cx="8712966" cy="548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0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</a:t>
                      </a:r>
                      <a:r>
                        <a:rPr lang="ru-RU" dirty="0" smtClean="0"/>
                        <a:t>2027г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</a:t>
                      </a:r>
                      <a:r>
                        <a:rPr lang="ru-RU" dirty="0" smtClean="0"/>
                        <a:t>2028г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266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 поддержку мер по обеспечению сбалансированности бюджетов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362,4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	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Веселовского сельского поселения 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2026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2028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08720"/>
            <a:ext cx="763284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«БЮДЖЕТ» </a:t>
            </a:r>
            <a:r>
              <a:rPr lang="ru-RU" sz="2800" b="1" dirty="0" err="1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bougette</a:t>
            </a:r>
            <a:r>
              <a:rPr lang="ru-RU" sz="2800" b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Получает социальные гарантии - расходная часть бюджета (образование, культура, социальная поддержка и др.)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429124" y="2857496"/>
            <a:ext cx="3744416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2026-2028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21431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2026г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/>
              <a:t>13023,9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13023,9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2027г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10544,0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10544,0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41683" y="2780928"/>
            <a:ext cx="198766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2028г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10316,2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10316,2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</a:rPr>
              <a:t>ОБЪЕМ ПОСТУПЛЕНИЙ ДОХОДОВ БЮДЖЕТА ВЕСЕЛОВСКОГО СЕЛЬСКОГО ПОСЕЛЕНИЯ НА </a:t>
            </a:r>
            <a:r>
              <a:rPr lang="ru-RU" sz="2200" b="1" dirty="0" smtClean="0">
                <a:solidFill>
                  <a:srgbClr val="C00000"/>
                </a:solidFill>
              </a:rPr>
              <a:t>2026 </a:t>
            </a:r>
            <a:r>
              <a:rPr lang="ru-RU" sz="2200" b="1" dirty="0" smtClean="0">
                <a:solidFill>
                  <a:srgbClr val="C00000"/>
                </a:solidFill>
              </a:rPr>
              <a:t>-</a:t>
            </a:r>
            <a:r>
              <a:rPr lang="ru-RU" sz="2200" b="1" dirty="0" smtClean="0">
                <a:solidFill>
                  <a:srgbClr val="C00000"/>
                </a:solidFill>
              </a:rPr>
              <a:t>2028 </a:t>
            </a:r>
            <a:r>
              <a:rPr lang="ru-RU" sz="2200" b="1" dirty="0" smtClean="0">
                <a:solidFill>
                  <a:srgbClr val="C00000"/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853209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9"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2026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2027г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2028г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НАЛОГОВЫЕ ДОХОДЫ И НЕНАЛОГОВЫЕ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2289,9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2265,2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2067,9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>
                          <a:solidFill>
                            <a:schemeClr val="tx1"/>
                          </a:solidFill>
                        </a:rPr>
                        <a:t>     в том числе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НДФЛ, доходы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244,0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257,0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273,8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на товары (работы, услуги), реализуемые на территории РФ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на имущество физ.лиц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219,0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221,0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223,0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Единый сельскохозяйственный налог	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Земельный налог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1514,0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1528,0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1543,0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Государственная пошлина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4,8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5,0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5,2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305,1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251,1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19,7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Платежи при пользовании природными ресурсами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оказания платных услуг (работ) и компенсации затрат государства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продажи материальных и нематериальных активов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Административные платежи и сборы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Штрафы, санкции, возмещение ущерба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3,1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3,2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БЕЗВОЗМЕЗДНЫЕ ПЛАТЕЖИ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10734,0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8278,8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8248,3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ИТОГО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 (Д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ОХОДЫ)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13023,9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10544,0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10316,2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</a:t>
            </a:r>
            <a:r>
              <a:rPr lang="ru-RU" sz="2200" dirty="0" smtClean="0"/>
              <a:t>2026-2028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17256482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2028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05756123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1248</TotalTime>
  <Words>794</Words>
  <Application>Microsoft Office PowerPoint</Application>
  <PresentationFormat>Экран (4:3)</PresentationFormat>
  <Paragraphs>241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Бюджет  Веселовского сельского поселения Дубовского района на 2026 год и на плановый период 2027 и 2028 годов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Admin</cp:lastModifiedBy>
  <cp:revision>150</cp:revision>
  <dcterms:created xsi:type="dcterms:W3CDTF">2017-12-11T11:43:42Z</dcterms:created>
  <dcterms:modified xsi:type="dcterms:W3CDTF">2026-01-19T12:01:32Z</dcterms:modified>
</cp:coreProperties>
</file>